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7"/>
  </p:notesMasterIdLst>
  <p:sldIdLst>
    <p:sldId id="382" r:id="rId2"/>
    <p:sldId id="257" r:id="rId3"/>
    <p:sldId id="388" r:id="rId4"/>
    <p:sldId id="383" r:id="rId5"/>
    <p:sldId id="385" r:id="rId6"/>
    <p:sldId id="384" r:id="rId7"/>
    <p:sldId id="389" r:id="rId8"/>
    <p:sldId id="309" r:id="rId9"/>
    <p:sldId id="386" r:id="rId10"/>
    <p:sldId id="310" r:id="rId11"/>
    <p:sldId id="387" r:id="rId12"/>
    <p:sldId id="390" r:id="rId13"/>
    <p:sldId id="314" r:id="rId14"/>
    <p:sldId id="392" r:id="rId15"/>
    <p:sldId id="393" r:id="rId16"/>
    <p:sldId id="394" r:id="rId17"/>
    <p:sldId id="395" r:id="rId18"/>
    <p:sldId id="316" r:id="rId19"/>
    <p:sldId id="396" r:id="rId20"/>
    <p:sldId id="397" r:id="rId21"/>
    <p:sldId id="398" r:id="rId22"/>
    <p:sldId id="399" r:id="rId23"/>
    <p:sldId id="400" r:id="rId24"/>
    <p:sldId id="401" r:id="rId25"/>
    <p:sldId id="378" r:id="rId26"/>
    <p:sldId id="403" r:id="rId27"/>
    <p:sldId id="404" r:id="rId28"/>
    <p:sldId id="405" r:id="rId29"/>
    <p:sldId id="380" r:id="rId30"/>
    <p:sldId id="402" r:id="rId31"/>
    <p:sldId id="406" r:id="rId32"/>
    <p:sldId id="407" r:id="rId33"/>
    <p:sldId id="408" r:id="rId34"/>
    <p:sldId id="337" r:id="rId35"/>
    <p:sldId id="409" r:id="rId36"/>
    <p:sldId id="410" r:id="rId37"/>
    <p:sldId id="411" r:id="rId38"/>
    <p:sldId id="412" r:id="rId39"/>
    <p:sldId id="413" r:id="rId40"/>
    <p:sldId id="414" r:id="rId41"/>
    <p:sldId id="415" r:id="rId42"/>
    <p:sldId id="416" r:id="rId43"/>
    <p:sldId id="419" r:id="rId44"/>
    <p:sldId id="418" r:id="rId45"/>
    <p:sldId id="417" r:id="rId46"/>
    <p:sldId id="420" r:id="rId47"/>
    <p:sldId id="426" r:id="rId48"/>
    <p:sldId id="421" r:id="rId49"/>
    <p:sldId id="422" r:id="rId50"/>
    <p:sldId id="423" r:id="rId51"/>
    <p:sldId id="424" r:id="rId52"/>
    <p:sldId id="425" r:id="rId53"/>
    <p:sldId id="427" r:id="rId54"/>
    <p:sldId id="428" r:id="rId55"/>
    <p:sldId id="429" r:id="rId56"/>
    <p:sldId id="430" r:id="rId57"/>
    <p:sldId id="431" r:id="rId58"/>
    <p:sldId id="440" r:id="rId59"/>
    <p:sldId id="433" r:id="rId60"/>
    <p:sldId id="435" r:id="rId61"/>
    <p:sldId id="434" r:id="rId62"/>
    <p:sldId id="436" r:id="rId63"/>
    <p:sldId id="437" r:id="rId64"/>
    <p:sldId id="438" r:id="rId65"/>
    <p:sldId id="439" r:id="rId66"/>
    <p:sldId id="441" r:id="rId67"/>
    <p:sldId id="442" r:id="rId68"/>
    <p:sldId id="443" r:id="rId69"/>
    <p:sldId id="444" r:id="rId70"/>
    <p:sldId id="445" r:id="rId71"/>
    <p:sldId id="446" r:id="rId72"/>
    <p:sldId id="447" r:id="rId73"/>
    <p:sldId id="448" r:id="rId74"/>
    <p:sldId id="450" r:id="rId75"/>
    <p:sldId id="449" r:id="rId76"/>
  </p:sldIdLst>
  <p:sldSz cx="9144000" cy="5143500" type="screen16x9"/>
  <p:notesSz cx="6858000" cy="9144000"/>
  <p:embeddedFontLst>
    <p:embeddedFont>
      <p:font typeface="A Iranian Sans" panose="01000500000000020002" pitchFamily="2" charset="-78"/>
      <p:regular r:id="rId78"/>
    </p:embeddedFont>
    <p:embeddedFont>
      <p:font typeface="B Nazanin" panose="00000400000000000000" pitchFamily="2" charset="-78"/>
      <p:regular r:id="rId79"/>
      <p:bold r:id="rId80"/>
    </p:embeddedFont>
    <p:embeddedFont>
      <p:font typeface="B Roya" panose="00000400000000000000" pitchFamily="2" charset="-78"/>
      <p:regular r:id="rId81"/>
      <p:bold r:id="rId82"/>
    </p:embeddedFont>
    <p:embeddedFont>
      <p:font typeface="B Zar" panose="00000400000000000000" pitchFamily="2" charset="-78"/>
      <p:regular r:id="rId83"/>
      <p:bold r:id="rId84"/>
    </p:embeddedFont>
    <p:embeddedFont>
      <p:font typeface="Cambria" panose="02040503050406030204" pitchFamily="18" charset="0"/>
      <p:regular r:id="rId85"/>
      <p:bold r:id="rId86"/>
      <p:italic r:id="rId87"/>
      <p:boldItalic r:id="rId88"/>
    </p:embeddedFont>
    <p:embeddedFont>
      <p:font typeface="Gill Sans MT" panose="020B0502020104020203" pitchFamily="34" charset="0"/>
      <p:regular r:id="rId89"/>
      <p:bold r:id="rId90"/>
      <p:italic r:id="rId91"/>
      <p:boldItalic r:id="rId92"/>
    </p:embeddedFont>
    <p:embeddedFont>
      <p:font typeface="IBM Plex Mono" panose="020B0509050203000203" pitchFamily="49" charset="0"/>
      <p:regular r:id="rId93"/>
      <p:bold r:id="rId94"/>
      <p:italic r:id="rId95"/>
      <p:boldItalic r:id="rId96"/>
    </p:embeddedFont>
    <p:embeddedFont>
      <p:font typeface="JetBrains Mono" panose="020B0509020102050004" pitchFamily="49" charset="0"/>
      <p:regular r:id="rId97"/>
      <p:bold r:id="rId98"/>
      <p:italic r:id="rId99"/>
      <p:boldItalic r:id="rId100"/>
    </p:embeddedFont>
    <p:embeddedFont>
      <p:font typeface="Open Sans" panose="020B0606030504020204" pitchFamily="34" charset="0"/>
      <p:regular r:id="rId101"/>
      <p:bold r:id="rId102"/>
      <p:italic r:id="rId103"/>
      <p:boldItalic r:id="rId104"/>
    </p:embeddedFont>
    <p:embeddedFont>
      <p:font typeface="Poppins" panose="00000500000000000000" pitchFamily="2" charset="0"/>
      <p:regular r:id="rId105"/>
      <p:bold r:id="rId106"/>
      <p:italic r:id="rId107"/>
      <p:boldItalic r:id="rId108"/>
    </p:embeddedFont>
    <p:embeddedFont>
      <p:font typeface="Roboto Condensed Light" panose="02000000000000000000" pitchFamily="2" charset="0"/>
      <p:regular r:id="rId109"/>
      <p:italic r:id="rId110"/>
    </p:embeddedFont>
    <p:embeddedFont>
      <p:font typeface="Segoe UI Variable Small" pitchFamily="2" charset="0"/>
      <p:regular r:id="rId111"/>
      <p:bold r:id="rId112"/>
    </p:embeddedFont>
    <p:embeddedFont>
      <p:font typeface="Verdana" panose="020B0604030504040204" pitchFamily="3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13"/>
    <a:srgbClr val="F0C7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73563-EC47-41F6-A432-D0DE497C3168}">
  <a:tblStyle styleId="{8ED73563-EC47-41F6-A432-D0DE497C31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12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12" Type="http://schemas.openxmlformats.org/officeDocument/2006/relationships/font" Target="fonts/font35.fntdata"/><Relationship Id="rId16" Type="http://schemas.openxmlformats.org/officeDocument/2006/relationships/slide" Target="slides/slide15.xml"/><Relationship Id="rId107" Type="http://schemas.openxmlformats.org/officeDocument/2006/relationships/font" Target="fonts/font3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schemas.openxmlformats.org/officeDocument/2006/relationships/font" Target="fonts/font25.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6.fntdata"/><Relationship Id="rId118" Type="http://schemas.openxmlformats.org/officeDocument/2006/relationships/viewProps" Target="viewProps.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6.fntdata"/><Relationship Id="rId108" Type="http://schemas.openxmlformats.org/officeDocument/2006/relationships/font" Target="fonts/font3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7.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104" Type="http://schemas.openxmlformats.org/officeDocument/2006/relationships/font" Target="fonts/font27.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110" Type="http://schemas.openxmlformats.org/officeDocument/2006/relationships/font" Target="fonts/font33.fntdata"/><Relationship Id="rId115" Type="http://schemas.openxmlformats.org/officeDocument/2006/relationships/font" Target="fonts/font38.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6.fntdata"/><Relationship Id="rId88" Type="http://schemas.openxmlformats.org/officeDocument/2006/relationships/font" Target="fonts/font11.fntdata"/><Relationship Id="rId111" Type="http://schemas.openxmlformats.org/officeDocument/2006/relationships/font" Target="fonts/font3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a:extLst>
            <a:ext uri="{FF2B5EF4-FFF2-40B4-BE49-F238E27FC236}">
              <a16:creationId xmlns:a16="http://schemas.microsoft.com/office/drawing/2014/main" id="{FDAD542E-C43E-8909-8603-94A0E47D6839}"/>
            </a:ext>
          </a:extLst>
        </p:cNvPr>
        <p:cNvGrpSpPr/>
        <p:nvPr/>
      </p:nvGrpSpPr>
      <p:grpSpPr>
        <a:xfrm>
          <a:off x="0" y="0"/>
          <a:ext cx="0" cy="0"/>
          <a:chOff x="0" y="0"/>
          <a:chExt cx="0" cy="0"/>
        </a:xfrm>
      </p:grpSpPr>
      <p:sp>
        <p:nvSpPr>
          <p:cNvPr id="1428" name="Google Shape;1428;gd1bf8d60a4_0_0:notes">
            <a:extLst>
              <a:ext uri="{FF2B5EF4-FFF2-40B4-BE49-F238E27FC236}">
                <a16:creationId xmlns:a16="http://schemas.microsoft.com/office/drawing/2014/main" id="{5C3F04BD-ACCB-24FF-F8CD-FB9B91972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a:extLst>
              <a:ext uri="{FF2B5EF4-FFF2-40B4-BE49-F238E27FC236}">
                <a16:creationId xmlns:a16="http://schemas.microsoft.com/office/drawing/2014/main" id="{5756538E-BFAD-780D-051A-7834125A2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33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0FB41EE3-989D-6E45-FD95-73F452908029}"/>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78D40E15-A827-3BF8-7A8D-114A070B0C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478CC002-9A43-7B0C-FAC3-1AF092AE3F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96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8D8DB1FD-FE7F-F8FA-B24F-7C25EE9C6F42}"/>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2EC875F9-99FB-A15A-A59C-379112B4A0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A9DC1CFB-78E1-4064-BB3E-F70F429CAC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702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648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FFB4E717-1969-2AB3-5223-97FDB557F877}"/>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DD9B0C98-E066-C798-34BA-FC938A4ED4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53EE260C-68A0-5AE3-15C6-1EE36143D8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43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DA93407A-5224-002F-837D-D22C53EFA079}"/>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CB14247D-C71C-32CF-4D95-282CF0AE7E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EC23E1C5-D463-AB26-D950-4DF124A428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131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1000F51D-B7C8-001B-2810-7981BB8AA5D8}"/>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9C09B360-9945-EC0A-C9B8-B308AB6BA6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EB5BC943-6230-B8B5-7D2E-7CDAD2E2B3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30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4ed99bf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4ed99bf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1F5EB7CA-A94C-B09F-B11F-10521F2A1A8D}"/>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055C7AA2-1107-10A6-0E09-EB10A70999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3B671E71-3D2F-909D-C4D4-8F1DB502AC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47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a:extLst>
            <a:ext uri="{FF2B5EF4-FFF2-40B4-BE49-F238E27FC236}">
              <a16:creationId xmlns:a16="http://schemas.microsoft.com/office/drawing/2014/main" id="{EB737B41-972A-9E00-C488-DFD54AF9EECD}"/>
            </a:ext>
          </a:extLst>
        </p:cNvPr>
        <p:cNvGrpSpPr/>
        <p:nvPr/>
      </p:nvGrpSpPr>
      <p:grpSpPr>
        <a:xfrm>
          <a:off x="0" y="0"/>
          <a:ext cx="0" cy="0"/>
          <a:chOff x="0" y="0"/>
          <a:chExt cx="0" cy="0"/>
        </a:xfrm>
      </p:grpSpPr>
      <p:sp>
        <p:nvSpPr>
          <p:cNvPr id="2071" name="Google Shape;2071;g24f622bbca3_0_1:notes">
            <a:extLst>
              <a:ext uri="{FF2B5EF4-FFF2-40B4-BE49-F238E27FC236}">
                <a16:creationId xmlns:a16="http://schemas.microsoft.com/office/drawing/2014/main" id="{072AC555-24F7-34B6-F99F-3AD402487B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4f622bbca3_0_1:notes">
            <a:extLst>
              <a:ext uri="{FF2B5EF4-FFF2-40B4-BE49-F238E27FC236}">
                <a16:creationId xmlns:a16="http://schemas.microsoft.com/office/drawing/2014/main" id="{FCA9F539-4F9F-9D18-8D68-E3215FDD2E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86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a:extLst>
            <a:ext uri="{FF2B5EF4-FFF2-40B4-BE49-F238E27FC236}">
              <a16:creationId xmlns:a16="http://schemas.microsoft.com/office/drawing/2014/main" id="{6C08EE90-BA85-F382-07D9-FE09A3A363DD}"/>
            </a:ext>
          </a:extLst>
        </p:cNvPr>
        <p:cNvGrpSpPr/>
        <p:nvPr/>
      </p:nvGrpSpPr>
      <p:grpSpPr>
        <a:xfrm>
          <a:off x="0" y="0"/>
          <a:ext cx="0" cy="0"/>
          <a:chOff x="0" y="0"/>
          <a:chExt cx="0" cy="0"/>
        </a:xfrm>
      </p:grpSpPr>
      <p:sp>
        <p:nvSpPr>
          <p:cNvPr id="2071" name="Google Shape;2071;g24f622bbca3_0_1:notes">
            <a:extLst>
              <a:ext uri="{FF2B5EF4-FFF2-40B4-BE49-F238E27FC236}">
                <a16:creationId xmlns:a16="http://schemas.microsoft.com/office/drawing/2014/main" id="{5AB5ADD0-0B6D-1AAB-F2BB-534737E51A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4f622bbca3_0_1:notes">
            <a:extLst>
              <a:ext uri="{FF2B5EF4-FFF2-40B4-BE49-F238E27FC236}">
                <a16:creationId xmlns:a16="http://schemas.microsoft.com/office/drawing/2014/main" id="{08254787-AE58-4A98-E0F2-9E7A1E06E0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049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a:extLst>
            <a:ext uri="{FF2B5EF4-FFF2-40B4-BE49-F238E27FC236}">
              <a16:creationId xmlns:a16="http://schemas.microsoft.com/office/drawing/2014/main" id="{1BF285EA-768F-868D-532E-21313908E763}"/>
            </a:ext>
          </a:extLst>
        </p:cNvPr>
        <p:cNvGrpSpPr/>
        <p:nvPr/>
      </p:nvGrpSpPr>
      <p:grpSpPr>
        <a:xfrm>
          <a:off x="0" y="0"/>
          <a:ext cx="0" cy="0"/>
          <a:chOff x="0" y="0"/>
          <a:chExt cx="0" cy="0"/>
        </a:xfrm>
      </p:grpSpPr>
      <p:sp>
        <p:nvSpPr>
          <p:cNvPr id="2071" name="Google Shape;2071;g24f622bbca3_0_1:notes">
            <a:extLst>
              <a:ext uri="{FF2B5EF4-FFF2-40B4-BE49-F238E27FC236}">
                <a16:creationId xmlns:a16="http://schemas.microsoft.com/office/drawing/2014/main" id="{D29DD42C-C496-EAB5-DBC9-EB821A5673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4f622bbca3_0_1:notes">
            <a:extLst>
              <a:ext uri="{FF2B5EF4-FFF2-40B4-BE49-F238E27FC236}">
                <a16:creationId xmlns:a16="http://schemas.microsoft.com/office/drawing/2014/main" id="{2C66F1C3-AE89-8DFE-49A5-94D41F8F90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160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B2422A4B-C8F2-2E44-2FAC-8C36D9EDD3E2}"/>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6A0C81D8-502E-63CC-B2C0-3647BC2D8C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24974D42-B44E-A199-6D28-F72C6D42C5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00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9888A979-B397-D499-65E0-60B2E5568A73}"/>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586792D6-A55E-A76D-6567-B5E667F368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54D150C5-AE4C-7F65-AB60-036BB426A0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883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a:extLst>
            <a:ext uri="{FF2B5EF4-FFF2-40B4-BE49-F238E27FC236}">
              <a16:creationId xmlns:a16="http://schemas.microsoft.com/office/drawing/2014/main" id="{C3B91203-473C-BC5D-F0E2-DB67A5D1D757}"/>
            </a:ext>
          </a:extLst>
        </p:cNvPr>
        <p:cNvGrpSpPr/>
        <p:nvPr/>
      </p:nvGrpSpPr>
      <p:grpSpPr>
        <a:xfrm>
          <a:off x="0" y="0"/>
          <a:ext cx="0" cy="0"/>
          <a:chOff x="0" y="0"/>
          <a:chExt cx="0" cy="0"/>
        </a:xfrm>
      </p:grpSpPr>
      <p:sp>
        <p:nvSpPr>
          <p:cNvPr id="1947" name="Google Shape;1947;g24ed99bf1a4_0_1458:notes">
            <a:extLst>
              <a:ext uri="{FF2B5EF4-FFF2-40B4-BE49-F238E27FC236}">
                <a16:creationId xmlns:a16="http://schemas.microsoft.com/office/drawing/2014/main" id="{FEB4E61C-2284-3FBB-8BDA-9D34E8739A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a:extLst>
              <a:ext uri="{FF2B5EF4-FFF2-40B4-BE49-F238E27FC236}">
                <a16:creationId xmlns:a16="http://schemas.microsoft.com/office/drawing/2014/main" id="{0D5B60D7-666C-B296-C3E7-EF854A9D09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386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atin typeface="Gill Sans MT" panose="020B0502020104020203" pitchFamily="34" charset="0"/>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atin typeface="Gill Sans MT" panose="020B0502020104020203"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8"/>
        <p:cNvGrpSpPr/>
        <p:nvPr/>
      </p:nvGrpSpPr>
      <p:grpSpPr>
        <a:xfrm>
          <a:off x="0" y="0"/>
          <a:ext cx="0" cy="0"/>
          <a:chOff x="0" y="0"/>
          <a:chExt cx="0" cy="0"/>
        </a:xfrm>
      </p:grpSpPr>
      <p:sp>
        <p:nvSpPr>
          <p:cNvPr id="339" name="Google Shape;339;p7"/>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sz="1400">
                <a:latin typeface="Gill Sans MT" panose="020B0502020104020203" pitchFamily="34" charset="0"/>
              </a:defRPr>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a:endParaRPr/>
          </a:p>
        </p:txBody>
      </p:sp>
      <p:sp>
        <p:nvSpPr>
          <p:cNvPr id="340" name="Google Shape;3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Gill Sans MT" panose="020B0502020104020203"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l="16960" t="24718" r="7121" b="26177"/>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4"/>
        <p:cNvGrpSpPr/>
        <p:nvPr/>
      </p:nvGrpSpPr>
      <p:grpSpPr>
        <a:xfrm>
          <a:off x="0" y="0"/>
          <a:ext cx="0" cy="0"/>
          <a:chOff x="0" y="0"/>
          <a:chExt cx="0" cy="0"/>
        </a:xfrm>
      </p:grpSpPr>
      <p:sp>
        <p:nvSpPr>
          <p:cNvPr id="365" name="Google Shape;365;p8"/>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atin typeface="Gill Sans MT" panose="020B0502020104020203" pitchFamily="34"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391825" y="3465468"/>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p:nvPr/>
          </p:nvSpPr>
          <p:spPr>
            <a:xfrm rot="5400000">
              <a:off x="7783092" y="-77047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7617537" y="-361157"/>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4"/>
          <p:cNvSpPr txBox="1">
            <a:spLocks noGrp="1"/>
          </p:cNvSpPr>
          <p:nvPr>
            <p:ph type="body" idx="1"/>
          </p:nvPr>
        </p:nvSpPr>
        <p:spPr>
          <a:xfrm>
            <a:off x="720000" y="1139551"/>
            <a:ext cx="7704000" cy="41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a:solidFill>
                  <a:srgbClr val="191919"/>
                </a:solidFill>
              </a:defRPr>
            </a:lvl1pPr>
            <a:lvl2pPr marL="914400" lvl="1"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endParaRPr/>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l="16960" t="24718" r="7121" b="26177"/>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10800000">
                <a:off x="7785196" y="3421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p:nvPr/>
          </p:nvSpPr>
          <p:spPr>
            <a:xfrm rot="5400000">
              <a:off x="8098189" y="-87718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a:off x="-132364"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4"/>
            <p:cNvSpPr/>
            <p:nvPr/>
          </p:nvSpPr>
          <p:spPr>
            <a:xfrm>
              <a:off x="152767" y="-5725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579" y="-57316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ooter Placeholder 1">
            <a:extLst>
              <a:ext uri="{FF2B5EF4-FFF2-40B4-BE49-F238E27FC236}">
                <a16:creationId xmlns:a16="http://schemas.microsoft.com/office/drawing/2014/main" id="{C762552F-859C-6F4D-696D-9AA6D9DC734E}"/>
              </a:ext>
            </a:extLst>
          </p:cNvPr>
          <p:cNvSpPr>
            <a:spLocks noGrp="1"/>
          </p:cNvSpPr>
          <p:nvPr>
            <p:ph type="ftr" sz="quarter" idx="10"/>
          </p:nvPr>
        </p:nvSpPr>
        <p:spPr/>
        <p:txBody>
          <a:bodyPr/>
          <a:lstStyle/>
          <a:p>
            <a:endParaRPr lang="en-GB"/>
          </a:p>
        </p:txBody>
      </p:sp>
    </p:spTree>
    <p:extLst>
      <p:ext uri="{BB962C8B-B14F-4D97-AF65-F5344CB8AC3E}">
        <p14:creationId xmlns:p14="http://schemas.microsoft.com/office/powerpoint/2010/main" val="49286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76" r:id="rId5"/>
    <p:sldLayoutId id="214748368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eeksforgeeks.org/data-types-in-jav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schools.com/java/java_user_input.as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stackoverflow.com/questions/65503259/should-a-scanner-only-be-instantiated-only-once-if-thats-the-case-why-s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geeksforgeeks.org/centralized-vs-distributed-version-control-which-one-should-we-choos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scm.com/about/staging-are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toptal.com/developers/gitignor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quera.org/college/cheatsheet/git"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0">
          <a:extLst>
            <a:ext uri="{FF2B5EF4-FFF2-40B4-BE49-F238E27FC236}">
              <a16:creationId xmlns:a16="http://schemas.microsoft.com/office/drawing/2014/main" id="{4F9802A0-3AD0-2E0E-D76D-3EAAA194CC76}"/>
            </a:ext>
          </a:extLst>
        </p:cNvPr>
        <p:cNvGrpSpPr/>
        <p:nvPr/>
      </p:nvGrpSpPr>
      <p:grpSpPr>
        <a:xfrm>
          <a:off x="0" y="0"/>
          <a:ext cx="0" cy="0"/>
          <a:chOff x="0" y="0"/>
          <a:chExt cx="0" cy="0"/>
        </a:xfrm>
      </p:grpSpPr>
      <p:grpSp>
        <p:nvGrpSpPr>
          <p:cNvPr id="1433" name="Google Shape;1433;p35">
            <a:extLst>
              <a:ext uri="{FF2B5EF4-FFF2-40B4-BE49-F238E27FC236}">
                <a16:creationId xmlns:a16="http://schemas.microsoft.com/office/drawing/2014/main" id="{CB7E019D-75FE-DBCF-E5DA-E8560C9C68B3}"/>
              </a:ext>
            </a:extLst>
          </p:cNvPr>
          <p:cNvGrpSpPr/>
          <p:nvPr/>
        </p:nvGrpSpPr>
        <p:grpSpPr>
          <a:xfrm>
            <a:off x="1096850" y="3242811"/>
            <a:ext cx="3936683" cy="134070"/>
            <a:chOff x="1096850" y="3242811"/>
            <a:chExt cx="3936683" cy="134070"/>
          </a:xfrm>
        </p:grpSpPr>
        <p:cxnSp>
          <p:nvCxnSpPr>
            <p:cNvPr id="1434" name="Google Shape;1434;p35">
              <a:extLst>
                <a:ext uri="{FF2B5EF4-FFF2-40B4-BE49-F238E27FC236}">
                  <a16:creationId xmlns:a16="http://schemas.microsoft.com/office/drawing/2014/main" id="{1AE2152D-8749-5639-F8AF-7EBFE5EEC23F}"/>
                </a:ext>
              </a:extLst>
            </p:cNvPr>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a:extLst>
                <a:ext uri="{FF2B5EF4-FFF2-40B4-BE49-F238E27FC236}">
                  <a16:creationId xmlns:a16="http://schemas.microsoft.com/office/drawing/2014/main" id="{A50DDE5A-DDF2-D62D-C186-BD672155B8BA}"/>
                </a:ext>
              </a:extLst>
            </p:cNvPr>
            <p:cNvGrpSpPr/>
            <p:nvPr/>
          </p:nvGrpSpPr>
          <p:grpSpPr>
            <a:xfrm>
              <a:off x="4899464" y="3242811"/>
              <a:ext cx="134070" cy="134070"/>
              <a:chOff x="8382514" y="1084976"/>
              <a:chExt cx="265800" cy="265800"/>
            </a:xfrm>
          </p:grpSpPr>
          <p:sp>
            <p:nvSpPr>
              <p:cNvPr id="1436" name="Google Shape;1436;p35">
                <a:extLst>
                  <a:ext uri="{FF2B5EF4-FFF2-40B4-BE49-F238E27FC236}">
                    <a16:creationId xmlns:a16="http://schemas.microsoft.com/office/drawing/2014/main" id="{C22476AF-D0AB-E6C0-F343-7C68C50897BA}"/>
                  </a:ext>
                </a:extLst>
              </p:cNvPr>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a:extLst>
                  <a:ext uri="{FF2B5EF4-FFF2-40B4-BE49-F238E27FC236}">
                    <a16:creationId xmlns:a16="http://schemas.microsoft.com/office/drawing/2014/main" id="{D4C80DF5-DA31-5CD4-CBF7-1EA0B6D73670}"/>
                  </a:ext>
                </a:extLst>
              </p:cNvPr>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2" name="Google Shape;1432;p35">
            <a:extLst>
              <a:ext uri="{FF2B5EF4-FFF2-40B4-BE49-F238E27FC236}">
                <a16:creationId xmlns:a16="http://schemas.microsoft.com/office/drawing/2014/main" id="{69DF6C1E-C5DF-3953-5114-7D3C522E329F}"/>
              </a:ext>
            </a:extLst>
          </p:cNvPr>
          <p:cNvSpPr txBox="1">
            <a:spLocks noGrp="1"/>
          </p:cNvSpPr>
          <p:nvPr>
            <p:ph type="ctrTitle"/>
          </p:nvPr>
        </p:nvSpPr>
        <p:spPr>
          <a:xfrm>
            <a:off x="992498" y="12508"/>
            <a:ext cx="6974700" cy="2456993"/>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br>
              <a:rPr lang="fa-IR">
                <a:solidFill>
                  <a:srgbClr val="C39113"/>
                </a:solidFill>
                <a:cs typeface="B Roya" panose="00000400000000000000" pitchFamily="2" charset="-78"/>
              </a:rPr>
            </a:br>
            <a:r>
              <a:rPr lang="fa-IR">
                <a:solidFill>
                  <a:srgbClr val="C39113"/>
                </a:solidFill>
                <a:cs typeface="B Roya" panose="00000400000000000000" pitchFamily="2" charset="-78"/>
              </a:rPr>
              <a:t>کارگاه برنامه نویسی پیشرفته</a:t>
            </a:r>
            <a:br>
              <a:rPr lang="fa-IR">
                <a:solidFill>
                  <a:srgbClr val="C39113"/>
                </a:solidFill>
                <a:cs typeface="B Roya" panose="00000400000000000000" pitchFamily="2" charset="-78"/>
              </a:rPr>
            </a:br>
            <a:r>
              <a:rPr lang="fa-IR" sz="2000" b="0">
                <a:solidFill>
                  <a:srgbClr val="C39113"/>
                </a:solidFill>
                <a:cs typeface="B Zar" panose="00000400000000000000" pitchFamily="2" charset="-78"/>
              </a:rPr>
              <a:t>دستورکار1</a:t>
            </a:r>
            <a:r>
              <a:rPr lang="fa-IR" b="0">
                <a:solidFill>
                  <a:srgbClr val="C39113"/>
                </a:solidFill>
                <a:cs typeface="B Zar" panose="00000400000000000000" pitchFamily="2" charset="-78"/>
              </a:rPr>
              <a:t> </a:t>
            </a:r>
            <a:endParaRPr b="0">
              <a:solidFill>
                <a:srgbClr val="C39113"/>
              </a:solidFill>
              <a:cs typeface="B Zar" panose="00000400000000000000" pitchFamily="2" charset="-78"/>
            </a:endParaRPr>
          </a:p>
        </p:txBody>
      </p:sp>
      <p:grpSp>
        <p:nvGrpSpPr>
          <p:cNvPr id="1438" name="Google Shape;1438;p35">
            <a:extLst>
              <a:ext uri="{FF2B5EF4-FFF2-40B4-BE49-F238E27FC236}">
                <a16:creationId xmlns:a16="http://schemas.microsoft.com/office/drawing/2014/main" id="{8D234594-262E-A35A-2633-99D71A377B37}"/>
              </a:ext>
            </a:extLst>
          </p:cNvPr>
          <p:cNvGrpSpPr/>
          <p:nvPr/>
        </p:nvGrpSpPr>
        <p:grpSpPr>
          <a:xfrm>
            <a:off x="8017432" y="-313900"/>
            <a:ext cx="134070" cy="1891362"/>
            <a:chOff x="8017432" y="-313900"/>
            <a:chExt cx="134070" cy="1891362"/>
          </a:xfrm>
        </p:grpSpPr>
        <p:sp>
          <p:nvSpPr>
            <p:cNvPr id="1439" name="Google Shape;1439;p35">
              <a:extLst>
                <a:ext uri="{FF2B5EF4-FFF2-40B4-BE49-F238E27FC236}">
                  <a16:creationId xmlns:a16="http://schemas.microsoft.com/office/drawing/2014/main" id="{EAB8B7A6-CEA7-A71C-5C67-8E856C6A8E8E}"/>
                </a:ext>
              </a:extLst>
            </p:cNvPr>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a:extLst>
                <a:ext uri="{FF2B5EF4-FFF2-40B4-BE49-F238E27FC236}">
                  <a16:creationId xmlns:a16="http://schemas.microsoft.com/office/drawing/2014/main" id="{95B33CD5-4490-20C6-A383-8E52FAFF7C6F}"/>
                </a:ext>
              </a:extLst>
            </p:cNvPr>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a:extLst>
                <a:ext uri="{FF2B5EF4-FFF2-40B4-BE49-F238E27FC236}">
                  <a16:creationId xmlns:a16="http://schemas.microsoft.com/office/drawing/2014/main" id="{7D8AE23B-72FC-3AB1-68FB-93D7B1A8664D}"/>
                </a:ext>
              </a:extLst>
            </p:cNvPr>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a:extLst>
              <a:ext uri="{FF2B5EF4-FFF2-40B4-BE49-F238E27FC236}">
                <a16:creationId xmlns:a16="http://schemas.microsoft.com/office/drawing/2014/main" id="{76681732-C34F-0E6C-E3D8-43E2D0CB942F}"/>
              </a:ext>
            </a:extLst>
          </p:cNvPr>
          <p:cNvGrpSpPr/>
          <p:nvPr/>
        </p:nvGrpSpPr>
        <p:grpSpPr>
          <a:xfrm>
            <a:off x="6309526" y="957475"/>
            <a:ext cx="3504715" cy="5119205"/>
            <a:chOff x="6309526" y="836950"/>
            <a:chExt cx="3504715" cy="5119205"/>
          </a:xfrm>
        </p:grpSpPr>
        <p:sp>
          <p:nvSpPr>
            <p:cNvPr id="1443" name="Google Shape;1443;p35">
              <a:extLst>
                <a:ext uri="{FF2B5EF4-FFF2-40B4-BE49-F238E27FC236}">
                  <a16:creationId xmlns:a16="http://schemas.microsoft.com/office/drawing/2014/main" id="{FCA92E15-2C31-6D60-75EA-62FD6B1E7E7C}"/>
                </a:ext>
              </a:extLst>
            </p:cNvPr>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a:extLst>
                <a:ext uri="{FF2B5EF4-FFF2-40B4-BE49-F238E27FC236}">
                  <a16:creationId xmlns:a16="http://schemas.microsoft.com/office/drawing/2014/main" id="{43BBFF8D-A133-80F4-1F4F-7A1530C8E0F7}"/>
                </a:ext>
              </a:extLst>
            </p:cNvPr>
            <p:cNvGrpSpPr/>
            <p:nvPr/>
          </p:nvGrpSpPr>
          <p:grpSpPr>
            <a:xfrm>
              <a:off x="7728436" y="3524084"/>
              <a:ext cx="134004" cy="134004"/>
              <a:chOff x="8356813" y="1074288"/>
              <a:chExt cx="351900" cy="351900"/>
            </a:xfrm>
          </p:grpSpPr>
          <p:sp>
            <p:nvSpPr>
              <p:cNvPr id="1445" name="Google Shape;1445;p35">
                <a:extLst>
                  <a:ext uri="{FF2B5EF4-FFF2-40B4-BE49-F238E27FC236}">
                    <a16:creationId xmlns:a16="http://schemas.microsoft.com/office/drawing/2014/main" id="{BF4C181E-0273-B2DA-7D72-1CD2D276207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a:extLst>
                  <a:ext uri="{FF2B5EF4-FFF2-40B4-BE49-F238E27FC236}">
                    <a16:creationId xmlns:a16="http://schemas.microsoft.com/office/drawing/2014/main" id="{5B3E08CA-4F03-9644-EFA6-97F94C9CCC2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a:extLst>
                <a:ext uri="{FF2B5EF4-FFF2-40B4-BE49-F238E27FC236}">
                  <a16:creationId xmlns:a16="http://schemas.microsoft.com/office/drawing/2014/main" id="{A9E66C7C-9D6B-F7F7-4297-7AEC76A9023A}"/>
                </a:ext>
              </a:extLst>
            </p:cNvPr>
            <p:cNvGrpSpPr/>
            <p:nvPr/>
          </p:nvGrpSpPr>
          <p:grpSpPr>
            <a:xfrm>
              <a:off x="7344361" y="3150259"/>
              <a:ext cx="134004" cy="134004"/>
              <a:chOff x="8356813" y="1074288"/>
              <a:chExt cx="351900" cy="351900"/>
            </a:xfrm>
          </p:grpSpPr>
          <p:sp>
            <p:nvSpPr>
              <p:cNvPr id="1448" name="Google Shape;1448;p35">
                <a:extLst>
                  <a:ext uri="{FF2B5EF4-FFF2-40B4-BE49-F238E27FC236}">
                    <a16:creationId xmlns:a16="http://schemas.microsoft.com/office/drawing/2014/main" id="{82BBF0A0-1633-8A76-B01C-CE889C89CEC9}"/>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a:extLst>
                  <a:ext uri="{FF2B5EF4-FFF2-40B4-BE49-F238E27FC236}">
                    <a16:creationId xmlns:a16="http://schemas.microsoft.com/office/drawing/2014/main" id="{6A2DE375-A685-81B3-FDA8-1AC7002C0B6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a:extLst>
                <a:ext uri="{FF2B5EF4-FFF2-40B4-BE49-F238E27FC236}">
                  <a16:creationId xmlns:a16="http://schemas.microsoft.com/office/drawing/2014/main" id="{7B149E3E-6509-F573-3A9E-A2B2D96A525A}"/>
                </a:ext>
              </a:extLst>
            </p:cNvPr>
            <p:cNvGrpSpPr/>
            <p:nvPr/>
          </p:nvGrpSpPr>
          <p:grpSpPr>
            <a:xfrm>
              <a:off x="8337811" y="2464059"/>
              <a:ext cx="134004" cy="134004"/>
              <a:chOff x="8356813" y="1074288"/>
              <a:chExt cx="351900" cy="351900"/>
            </a:xfrm>
          </p:grpSpPr>
          <p:sp>
            <p:nvSpPr>
              <p:cNvPr id="1451" name="Google Shape;1451;p35">
                <a:extLst>
                  <a:ext uri="{FF2B5EF4-FFF2-40B4-BE49-F238E27FC236}">
                    <a16:creationId xmlns:a16="http://schemas.microsoft.com/office/drawing/2014/main" id="{453C2B56-45B6-CB0B-7A18-4692052DBBB4}"/>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a:extLst>
                  <a:ext uri="{FF2B5EF4-FFF2-40B4-BE49-F238E27FC236}">
                    <a16:creationId xmlns:a16="http://schemas.microsoft.com/office/drawing/2014/main" id="{D127BD02-8BA8-6597-C2B7-F087FCDED6D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a:extLst>
                <a:ext uri="{FF2B5EF4-FFF2-40B4-BE49-F238E27FC236}">
                  <a16:creationId xmlns:a16="http://schemas.microsoft.com/office/drawing/2014/main" id="{B86EA034-82D8-F9F7-0B8F-A3F56E466CFB}"/>
                </a:ext>
              </a:extLst>
            </p:cNvPr>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a:extLst>
              <a:ext uri="{FF2B5EF4-FFF2-40B4-BE49-F238E27FC236}">
                <a16:creationId xmlns:a16="http://schemas.microsoft.com/office/drawing/2014/main" id="{BC1FB244-D7F7-3AD2-A27B-71FC294DD3C2}"/>
              </a:ext>
            </a:extLst>
          </p:cNvPr>
          <p:cNvSpPr/>
          <p:nvPr/>
        </p:nvSpPr>
        <p:spPr>
          <a:xfrm>
            <a:off x="0" y="2603504"/>
            <a:ext cx="9151088" cy="2527488"/>
          </a:xfrm>
          <a:prstGeom prst="rect">
            <a:avLst/>
          </a:prstGeom>
          <a:solidFill>
            <a:srgbClr val="966A1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91B873D-2E6B-B857-F8D0-5F758D8FABE3}"/>
              </a:ext>
            </a:extLst>
          </p:cNvPr>
          <p:cNvGrpSpPr/>
          <p:nvPr/>
        </p:nvGrpSpPr>
        <p:grpSpPr>
          <a:xfrm>
            <a:off x="3701377" y="4320486"/>
            <a:ext cx="1741245" cy="621330"/>
            <a:chOff x="9190651" y="3208961"/>
            <a:chExt cx="2402122" cy="844673"/>
          </a:xfrm>
        </p:grpSpPr>
        <p:pic>
          <p:nvPicPr>
            <p:cNvPr id="3" name="Picture 2" descr="Amirkabir University of Technology - Department of Computer Engineering">
              <a:extLst>
                <a:ext uri="{FF2B5EF4-FFF2-40B4-BE49-F238E27FC236}">
                  <a16:creationId xmlns:a16="http://schemas.microsoft.com/office/drawing/2014/main" id="{607B8676-7C1D-6856-29C1-34631E94E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463" y="3239203"/>
              <a:ext cx="723682" cy="784190"/>
            </a:xfrm>
            <a:prstGeom prst="rect">
              <a:avLst/>
            </a:prstGeom>
            <a:extLst>
              <a:ext uri="{909E8E84-426E-40DD-AFC4-6F175D3DCCD1}">
                <a14:hiddenFill xmlns:a14="http://schemas.microsoft.com/office/drawing/2010/main">
                  <a:solidFill>
                    <a:srgbClr val="FFFFFF"/>
                  </a:solidFill>
                </a14:hiddenFill>
              </a:ext>
            </a:extLst>
          </p:spPr>
        </p:pic>
        <p:pic>
          <p:nvPicPr>
            <p:cNvPr id="4" name="Picture 6" descr="Amirkabir University of Technology - Vice Chancellor for Academic Affairs">
              <a:extLst>
                <a:ext uri="{FF2B5EF4-FFF2-40B4-BE49-F238E27FC236}">
                  <a16:creationId xmlns:a16="http://schemas.microsoft.com/office/drawing/2014/main" id="{A7501B47-D9E5-3FE3-41E1-7B3361AC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8456" y="3239203"/>
              <a:ext cx="764317" cy="78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ava (programming language) - Wikipedia">
              <a:extLst>
                <a:ext uri="{FF2B5EF4-FFF2-40B4-BE49-F238E27FC236}">
                  <a16:creationId xmlns:a16="http://schemas.microsoft.com/office/drawing/2014/main" id="{86CAEBE9-51BC-F0B1-B520-E857F3617D64}"/>
                </a:ext>
              </a:extLst>
            </p:cNvPr>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b="29003"/>
            <a:stretch/>
          </p:blipFill>
          <p:spPr bwMode="auto">
            <a:xfrm>
              <a:off x="9190651" y="3208961"/>
              <a:ext cx="648846" cy="84467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0C191C0-A050-6885-100C-11D86662452C}"/>
              </a:ext>
            </a:extLst>
          </p:cNvPr>
          <p:cNvSpPr txBox="1"/>
          <p:nvPr/>
        </p:nvSpPr>
        <p:spPr>
          <a:xfrm>
            <a:off x="1757949" y="2763718"/>
            <a:ext cx="5638800" cy="1477328"/>
          </a:xfrm>
          <a:prstGeom prst="rect">
            <a:avLst/>
          </a:prstGeom>
          <a:noFill/>
        </p:spPr>
        <p:txBody>
          <a:bodyPr wrap="square" rtlCol="0">
            <a:spAutoFit/>
          </a:bodyPr>
          <a:lstStyle/>
          <a:p>
            <a:pPr algn="ctr" rtl="1"/>
            <a:r>
              <a:rPr lang="fa-IR" sz="1800">
                <a:solidFill>
                  <a:schemeClr val="accent4"/>
                </a:solidFill>
                <a:cs typeface="B Zar" panose="00000400000000000000" pitchFamily="2" charset="-78"/>
              </a:rPr>
              <a:t>آشنایی با </a:t>
            </a:r>
            <a:r>
              <a:rPr lang="en-US" sz="1800">
                <a:solidFill>
                  <a:schemeClr val="accent4"/>
                </a:solidFill>
                <a:cs typeface="B Zar" panose="00000400000000000000" pitchFamily="2" charset="-78"/>
              </a:rPr>
              <a:t>JDK, JRE, JVM</a:t>
            </a:r>
          </a:p>
          <a:p>
            <a:pPr algn="ctr" rtl="1"/>
            <a:r>
              <a:rPr lang="en-US" sz="1800">
                <a:solidFill>
                  <a:schemeClr val="accent4"/>
                </a:solidFill>
                <a:cs typeface="B Zar" panose="00000400000000000000" pitchFamily="2" charset="-78"/>
              </a:rPr>
              <a:t> </a:t>
            </a:r>
            <a:r>
              <a:rPr lang="fa-IR" sz="1800">
                <a:solidFill>
                  <a:schemeClr val="accent4"/>
                </a:solidFill>
                <a:cs typeface="B Zar" panose="00000400000000000000" pitchFamily="2" charset="-78"/>
              </a:rPr>
              <a:t>کامپایل و اجرای کد در </a:t>
            </a:r>
            <a:r>
              <a:rPr lang="en-US" sz="1800">
                <a:solidFill>
                  <a:schemeClr val="accent4"/>
                </a:solidFill>
                <a:cs typeface="B Zar" panose="00000400000000000000" pitchFamily="2" charset="-78"/>
              </a:rPr>
              <a:t>Command line</a:t>
            </a:r>
          </a:p>
          <a:p>
            <a:pPr algn="ctr" rtl="1"/>
            <a:r>
              <a:rPr lang="fa-IR" sz="1800">
                <a:solidFill>
                  <a:schemeClr val="accent4"/>
                </a:solidFill>
                <a:cs typeface="B Zar" panose="00000400000000000000" pitchFamily="2" charset="-78"/>
              </a:rPr>
              <a:t>آشنایی با سینتکس پایه </a:t>
            </a:r>
            <a:r>
              <a:rPr lang="en-US" sz="1800">
                <a:solidFill>
                  <a:schemeClr val="accent4"/>
                </a:solidFill>
                <a:cs typeface="B Zar" panose="00000400000000000000" pitchFamily="2" charset="-78"/>
              </a:rPr>
              <a:t>Java</a:t>
            </a:r>
          </a:p>
          <a:p>
            <a:pPr algn="ctr" rtl="1"/>
            <a:r>
              <a:rPr lang="fa-IR" sz="1800">
                <a:solidFill>
                  <a:schemeClr val="accent4"/>
                </a:solidFill>
                <a:cs typeface="B Zar" panose="00000400000000000000" pitchFamily="2" charset="-78"/>
              </a:rPr>
              <a:t>آشنایی با انواع داده ها در </a:t>
            </a:r>
            <a:r>
              <a:rPr lang="en-US" sz="1800">
                <a:solidFill>
                  <a:schemeClr val="accent4"/>
                </a:solidFill>
                <a:cs typeface="B Zar" panose="00000400000000000000" pitchFamily="2" charset="-78"/>
              </a:rPr>
              <a:t>Java</a:t>
            </a:r>
            <a:endParaRPr lang="fa-IR" sz="1800">
              <a:solidFill>
                <a:schemeClr val="accent4"/>
              </a:solidFill>
              <a:cs typeface="B Zar" panose="00000400000000000000" pitchFamily="2" charset="-78"/>
            </a:endParaRPr>
          </a:p>
          <a:p>
            <a:pPr algn="ctr" rtl="1"/>
            <a:r>
              <a:rPr lang="fa-IR" sz="1800">
                <a:solidFill>
                  <a:schemeClr val="accent4"/>
                </a:solidFill>
                <a:cs typeface="B Zar" panose="00000400000000000000" pitchFamily="2" charset="-78"/>
              </a:rPr>
              <a:t>مقدمه ای بر </a:t>
            </a:r>
            <a:r>
              <a:rPr lang="en-US" sz="1800">
                <a:solidFill>
                  <a:schemeClr val="accent4"/>
                </a:solidFill>
                <a:cs typeface="B Zar" panose="00000400000000000000" pitchFamily="2" charset="-78"/>
              </a:rPr>
              <a:t>Git</a:t>
            </a:r>
            <a:endParaRPr lang="en-GB" sz="1800">
              <a:solidFill>
                <a:schemeClr val="accent4"/>
              </a:solidFill>
              <a:cs typeface="B Zar" panose="00000400000000000000" pitchFamily="2" charset="-78"/>
            </a:endParaRPr>
          </a:p>
        </p:txBody>
      </p:sp>
    </p:spTree>
    <p:extLst>
      <p:ext uri="{BB962C8B-B14F-4D97-AF65-F5344CB8AC3E}">
        <p14:creationId xmlns:p14="http://schemas.microsoft.com/office/powerpoint/2010/main" val="211208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831170-9445-14D3-D356-1DC1E0F49706}"/>
              </a:ext>
            </a:extLst>
          </p:cNvPr>
          <p:cNvSpPr>
            <a:spLocks noGrp="1"/>
          </p:cNvSpPr>
          <p:nvPr>
            <p:ph type="subTitle" idx="1"/>
          </p:nvPr>
        </p:nvSpPr>
        <p:spPr>
          <a:xfrm>
            <a:off x="713225" y="982188"/>
            <a:ext cx="7710900" cy="572700"/>
          </a:xfrm>
        </p:spPr>
        <p:txBody>
          <a:bodyPr/>
          <a:lstStyle/>
          <a:p>
            <a:pPr marL="425450" indent="-285750" algn="r" rtl="1">
              <a:buFont typeface="Wingdings" panose="05000000000000000000" pitchFamily="2" charset="2"/>
              <a:buChar char="v"/>
            </a:pPr>
            <a:r>
              <a:rPr lang="fa-IR" sz="2000" dirty="0">
                <a:cs typeface="B Nazanin" panose="00000400000000000000" pitchFamily="2" charset="-78"/>
              </a:rPr>
              <a:t>ممکن است شما با این ارور </a:t>
            </a:r>
            <a:r>
              <a:rPr lang="fa-IR" sz="2000">
                <a:cs typeface="B Nazanin" panose="00000400000000000000" pitchFamily="2" charset="-78"/>
              </a:rPr>
              <a:t>مواجه شوید:</a:t>
            </a: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45C2B0A9-B090-5204-FF7C-9934D7612679}"/>
              </a:ext>
            </a:extLst>
          </p:cNvPr>
          <p:cNvSpPr>
            <a:spLocks noGrp="1"/>
          </p:cNvSpPr>
          <p:nvPr>
            <p:ph type="title"/>
          </p:nvPr>
        </p:nvSpPr>
        <p:spPr>
          <a:xfrm>
            <a:off x="720125" y="240675"/>
            <a:ext cx="7704000" cy="572700"/>
          </a:xfrm>
        </p:spPr>
        <p:txBody>
          <a:bodyPr/>
          <a:lstStyle/>
          <a:p>
            <a:pPr algn="r" rtl="1"/>
            <a:r>
              <a:rPr lang="en-US" sz="2800">
                <a:solidFill>
                  <a:srgbClr val="C39113"/>
                </a:solidFill>
              </a:rPr>
              <a:t>C</a:t>
            </a:r>
            <a:r>
              <a:rPr lang="en" sz="2800">
                <a:solidFill>
                  <a:srgbClr val="C39113"/>
                </a:solidFill>
              </a:rPr>
              <a:t>ompile and run in terminal</a:t>
            </a:r>
            <a:endParaRPr lang="en-US" sz="2800"/>
          </a:p>
        </p:txBody>
      </p:sp>
      <p:pic>
        <p:nvPicPr>
          <p:cNvPr id="5" name="Picture 4">
            <a:extLst>
              <a:ext uri="{FF2B5EF4-FFF2-40B4-BE49-F238E27FC236}">
                <a16:creationId xmlns:a16="http://schemas.microsoft.com/office/drawing/2014/main" id="{3C4E0CF8-12AE-95E3-EE62-17BFB3C45DB3}"/>
              </a:ext>
            </a:extLst>
          </p:cNvPr>
          <p:cNvPicPr>
            <a:picLocks noChangeAspect="1"/>
          </p:cNvPicPr>
          <p:nvPr/>
        </p:nvPicPr>
        <p:blipFill>
          <a:blip r:embed="rId2"/>
          <a:stretch>
            <a:fillRect/>
          </a:stretch>
        </p:blipFill>
        <p:spPr>
          <a:xfrm>
            <a:off x="597895" y="1879171"/>
            <a:ext cx="7948210" cy="2436797"/>
          </a:xfrm>
          <a:prstGeom prst="rect">
            <a:avLst/>
          </a:prstGeom>
        </p:spPr>
      </p:pic>
    </p:spTree>
    <p:extLst>
      <p:ext uri="{BB962C8B-B14F-4D97-AF65-F5344CB8AC3E}">
        <p14:creationId xmlns:p14="http://schemas.microsoft.com/office/powerpoint/2010/main" val="3368249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CACF1-1719-C481-E333-303DDE52926D}"/>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0F8A6CC2-8083-68A1-8746-B021C15323FA}"/>
              </a:ext>
            </a:extLst>
          </p:cNvPr>
          <p:cNvSpPr>
            <a:spLocks noGrp="1"/>
          </p:cNvSpPr>
          <p:nvPr>
            <p:ph type="subTitle" idx="1"/>
          </p:nvPr>
        </p:nvSpPr>
        <p:spPr>
          <a:xfrm>
            <a:off x="4437887" y="982188"/>
            <a:ext cx="3986237" cy="1589562"/>
          </a:xfrm>
        </p:spPr>
        <p:txBody>
          <a:bodyPr/>
          <a:lstStyle/>
          <a:p>
            <a:pPr marL="139700" indent="0" algn="r" rtl="1">
              <a:buNone/>
            </a:pPr>
            <a:r>
              <a:rPr lang="fa-IR" sz="2000">
                <a:cs typeface="B Nazanin" panose="00000400000000000000" pitchFamily="2" charset="-78"/>
              </a:rPr>
              <a:t>احتمالا ورژن جاوا سیستم شما قدیمی است.</a:t>
            </a:r>
            <a:endParaRPr lang="en-US" sz="2000">
              <a:cs typeface="B Nazanin" panose="00000400000000000000" pitchFamily="2" charset="-78"/>
            </a:endParaRPr>
          </a:p>
          <a:p>
            <a:pPr marL="139700" indent="0" algn="r" rtl="1">
              <a:buNone/>
            </a:pPr>
            <a:r>
              <a:rPr lang="fa-IR" sz="2000">
                <a:cs typeface="B Nazanin" panose="00000400000000000000" pitchFamily="2" charset="-78"/>
              </a:rPr>
              <a:t>از کامند روبرو استفاده کنید تا متوجه شوید ورژن جاوا نصبی شما چیست.</a:t>
            </a: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1907EB72-B8BA-0E98-2511-4730F408E43F}"/>
              </a:ext>
            </a:extLst>
          </p:cNvPr>
          <p:cNvSpPr>
            <a:spLocks noGrp="1"/>
          </p:cNvSpPr>
          <p:nvPr>
            <p:ph type="title"/>
          </p:nvPr>
        </p:nvSpPr>
        <p:spPr>
          <a:xfrm>
            <a:off x="720125" y="240675"/>
            <a:ext cx="7704000" cy="572700"/>
          </a:xfrm>
        </p:spPr>
        <p:txBody>
          <a:bodyPr/>
          <a:lstStyle/>
          <a:p>
            <a:pPr algn="r" rtl="1"/>
            <a:r>
              <a:rPr lang="fa-IR" sz="2800">
                <a:solidFill>
                  <a:srgbClr val="C39113"/>
                </a:solidFill>
                <a:cs typeface="B Roya" panose="00000400000000000000" pitchFamily="2" charset="-78"/>
              </a:rPr>
              <a:t>کامپایل و اجرای کد در ترمینال</a:t>
            </a:r>
            <a:endParaRPr lang="en-US" sz="2800"/>
          </a:p>
        </p:txBody>
      </p:sp>
      <p:pic>
        <p:nvPicPr>
          <p:cNvPr id="4" name="Picture 3">
            <a:extLst>
              <a:ext uri="{FF2B5EF4-FFF2-40B4-BE49-F238E27FC236}">
                <a16:creationId xmlns:a16="http://schemas.microsoft.com/office/drawing/2014/main" id="{A400C5F0-5F71-526A-6017-8008EA32F4C2}"/>
              </a:ext>
            </a:extLst>
          </p:cNvPr>
          <p:cNvPicPr>
            <a:picLocks noChangeAspect="1"/>
          </p:cNvPicPr>
          <p:nvPr/>
        </p:nvPicPr>
        <p:blipFill>
          <a:blip r:embed="rId2"/>
          <a:srcRect r="11548"/>
          <a:stretch/>
        </p:blipFill>
        <p:spPr>
          <a:xfrm>
            <a:off x="214741" y="1133831"/>
            <a:ext cx="4442604" cy="1286275"/>
          </a:xfrm>
          <a:prstGeom prst="rect">
            <a:avLst/>
          </a:prstGeom>
        </p:spPr>
      </p:pic>
      <p:sp>
        <p:nvSpPr>
          <p:cNvPr id="6" name="TextBox 5">
            <a:extLst>
              <a:ext uri="{FF2B5EF4-FFF2-40B4-BE49-F238E27FC236}">
                <a16:creationId xmlns:a16="http://schemas.microsoft.com/office/drawing/2014/main" id="{A6650A15-312A-9344-B66D-76B4AFBC9BE2}"/>
              </a:ext>
            </a:extLst>
          </p:cNvPr>
          <p:cNvSpPr txBox="1"/>
          <p:nvPr/>
        </p:nvSpPr>
        <p:spPr>
          <a:xfrm>
            <a:off x="390144" y="2420106"/>
            <a:ext cx="8033980" cy="1015663"/>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راه حل:</a:t>
            </a:r>
          </a:p>
          <a:p>
            <a:pPr algn="r" rtl="1"/>
            <a:r>
              <a:rPr lang="fa-IR" sz="2000">
                <a:latin typeface="Gill Sans MT" panose="020B0502020104020203" pitchFamily="34" charset="0"/>
                <a:cs typeface="B Nazanin" panose="00000400000000000000" pitchFamily="2" charset="-78"/>
              </a:rPr>
              <a:t>1</a:t>
            </a:r>
            <a:r>
              <a:rPr lang="en-US" sz="2000">
                <a:latin typeface="Gill Sans MT" panose="020B0502020104020203" pitchFamily="34" charset="0"/>
                <a:cs typeface="B Nazanin" panose="00000400000000000000" pitchFamily="2" charset="-78"/>
              </a:rPr>
              <a:t>-</a:t>
            </a:r>
            <a:r>
              <a:rPr lang="fa-IR" sz="2000">
                <a:latin typeface="Gill Sans MT" panose="020B0502020104020203" pitchFamily="34" charset="0"/>
                <a:cs typeface="B Nazanin" panose="00000400000000000000" pitchFamily="2" charset="-78"/>
              </a:rPr>
              <a:t> نسخه جدید جاوا را از سایت </a:t>
            </a:r>
            <a:r>
              <a:rPr lang="en-US" sz="2000">
                <a:latin typeface="Gill Sans MT" panose="020B0502020104020203" pitchFamily="34" charset="0"/>
                <a:cs typeface="B Nazanin" panose="00000400000000000000" pitchFamily="2" charset="-78"/>
              </a:rPr>
              <a:t>oracle</a:t>
            </a:r>
            <a:r>
              <a:rPr lang="fa-IR" sz="2000">
                <a:latin typeface="Gill Sans MT" panose="020B0502020104020203" pitchFamily="34" charset="0"/>
                <a:cs typeface="B Nazanin" panose="00000400000000000000" pitchFamily="2" charset="-78"/>
              </a:rPr>
              <a:t> دانلود و نصب کنید.</a:t>
            </a:r>
          </a:p>
          <a:p>
            <a:pPr algn="r" rtl="1"/>
            <a:r>
              <a:rPr lang="fa-IR" sz="2000">
                <a:latin typeface="Gill Sans MT" panose="020B0502020104020203" pitchFamily="34" charset="0"/>
                <a:cs typeface="B Nazanin" panose="00000400000000000000" pitchFamily="2" charset="-78"/>
              </a:rPr>
              <a:t>2</a:t>
            </a:r>
            <a:r>
              <a:rPr lang="en-US" sz="2000">
                <a:latin typeface="Gill Sans MT" panose="020B0502020104020203" pitchFamily="34" charset="0"/>
                <a:cs typeface="B Nazanin" panose="00000400000000000000" pitchFamily="2" charset="-78"/>
              </a:rPr>
              <a:t>-</a:t>
            </a:r>
            <a:r>
              <a:rPr lang="fa-IR" sz="2000">
                <a:latin typeface="Gill Sans MT" panose="020B0502020104020203" pitchFamily="34" charset="0"/>
                <a:cs typeface="B Nazanin" panose="00000400000000000000" pitchFamily="2" charset="-78"/>
              </a:rPr>
              <a:t> از کامند زیر برای اجرای برنامه توسط نسخه مشخصی از جاوا استفاده کنید:</a:t>
            </a:r>
          </a:p>
        </p:txBody>
      </p:sp>
      <p:pic>
        <p:nvPicPr>
          <p:cNvPr id="7" name="Picture 6">
            <a:extLst>
              <a:ext uri="{FF2B5EF4-FFF2-40B4-BE49-F238E27FC236}">
                <a16:creationId xmlns:a16="http://schemas.microsoft.com/office/drawing/2014/main" id="{F3A1C5F4-EE2D-C41E-3D2E-D279EEC617A1}"/>
              </a:ext>
            </a:extLst>
          </p:cNvPr>
          <p:cNvPicPr>
            <a:picLocks noChangeAspect="1"/>
          </p:cNvPicPr>
          <p:nvPr/>
        </p:nvPicPr>
        <p:blipFill>
          <a:blip r:embed="rId3"/>
          <a:srcRect r="4445"/>
          <a:stretch/>
        </p:blipFill>
        <p:spPr>
          <a:xfrm>
            <a:off x="1221909" y="3490734"/>
            <a:ext cx="6870871" cy="1202673"/>
          </a:xfrm>
          <a:prstGeom prst="rect">
            <a:avLst/>
          </a:prstGeom>
        </p:spPr>
      </p:pic>
    </p:spTree>
    <p:extLst>
      <p:ext uri="{BB962C8B-B14F-4D97-AF65-F5344CB8AC3E}">
        <p14:creationId xmlns:p14="http://schemas.microsoft.com/office/powerpoint/2010/main" val="13008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20E1684C-AEEA-B34E-917E-603F11D4598D}"/>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D2E520BB-6C27-BB5C-43CF-19DFB458315B}"/>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4000">
                <a:solidFill>
                  <a:srgbClr val="C39113"/>
                </a:solidFill>
                <a:cs typeface="B Roya" panose="00000400000000000000" pitchFamily="2" charset="-78"/>
              </a:rPr>
              <a:t>آشنایی با سینتکس پایه </a:t>
            </a:r>
            <a:r>
              <a:rPr lang="en-US" sz="4000">
                <a:solidFill>
                  <a:srgbClr val="C39113"/>
                </a:solidFill>
                <a:cs typeface="B Roya" panose="00000400000000000000" pitchFamily="2" charset="-78"/>
              </a:rPr>
              <a:t>Java</a:t>
            </a:r>
            <a:endParaRPr sz="4000" dirty="0">
              <a:solidFill>
                <a:srgbClr val="C39113"/>
              </a:solidFill>
            </a:endParaRPr>
          </a:p>
        </p:txBody>
      </p:sp>
      <p:grpSp>
        <p:nvGrpSpPr>
          <p:cNvPr id="1951" name="Google Shape;1951;p49">
            <a:extLst>
              <a:ext uri="{FF2B5EF4-FFF2-40B4-BE49-F238E27FC236}">
                <a16:creationId xmlns:a16="http://schemas.microsoft.com/office/drawing/2014/main" id="{B156E5A9-56F3-F754-2E99-9C03406EE3AE}"/>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D1E9F8D1-9416-6377-B891-D4CA3EE36949}"/>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764C7014-E5FB-1DE6-91C4-744AC520F666}"/>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DFCE3356-1037-22B2-8E99-C6AF046E2A46}"/>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C4BCEB3C-3CA9-5035-380F-182C8867B9E3}"/>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A29FCF80-A897-2E0D-1531-204E6A13486F}"/>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29671EAC-838D-F0C8-4E58-3D98A9F23B44}"/>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E8BE96F6-D737-AA45-EA56-019004160CEB}"/>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2B94C587-1033-999B-85D1-5492B591C52E}"/>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F336087E-C4E1-4923-0069-09E5057C8B88}"/>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3330E018-5D69-125C-D135-0DE1CCF5CACA}"/>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A0FBCE29-5463-04E7-05A8-78181C7FF89E}"/>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7BA59FCC-C566-B493-2CF8-CE58CA8A05EC}"/>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940875CD-1F99-47AE-FB33-EADC9267D547}"/>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FFBB1897-FC9D-C1DA-8DF2-CB0B359FCB9F}"/>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94EBFDBC-D1F2-2FC3-129B-214DD55B81A3}"/>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0DFA2DA2-8FE7-FA28-4F02-3585C8B4D869}"/>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88ECE216-D901-6454-5964-6C80BDECC81C}"/>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03B53ED9-2C24-0723-4B15-AD2AC69A41A0}"/>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417B871C-477F-2F41-1473-9CFE30C8E228}"/>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27E05037-3BF0-152D-6C31-D81600951A31}"/>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060464DA-F2A9-0BFB-5BDD-EBF1A65CF91E}"/>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E4F3A368-03E6-D1DD-D6B1-DB08B8BBF6C4}"/>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BFEA71B1-69A1-0043-B048-AC0587C56628}"/>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3D4A4F38-1C23-7E49-F7F5-BDB9A48A0AA0}"/>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CB89CB3B-28E5-EEC6-E571-F424C0B5A3AB}"/>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547E8B36-296A-4A47-D186-1060568F752C}"/>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15CDD8A2-0552-9794-E3C5-A102729047E1}"/>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4FBCE2C7-BE66-712C-8D05-5694BCD1177A}"/>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A853740D-30DC-12A1-2EBC-3F633778AFF5}"/>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38E5EFC9-52AE-3A83-34D4-93FFCF926834}"/>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05044734-F074-56AC-3E35-454B1B3D0797}"/>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227462F8-5EF1-FAF4-A407-AE09B5614379}"/>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E77F08DA-3F20-9516-4D45-402DF607BD7C}"/>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583D3CDA-774F-F358-A82E-A2880487DA43}"/>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C0232D82-FB9D-5B20-31B0-A80E304312F3}"/>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B12C2BF3-7E45-C0B7-325B-AA2B2526C92D}"/>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0B06BD16-813F-7F5B-11D6-E1A3CCEF6FCF}"/>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B9124A82-5D89-A84E-1F77-BB4F899E9A06}"/>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BDA62532-5631-9D6B-0B14-9D26AEA34482}"/>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029D1BB4-6F80-4EE9-53FB-4DF9DE8D5BE1}"/>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EFC94C6C-E1C9-DA94-C28C-62E617212A4A}"/>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E29CB130-CF07-602E-0E09-86FC83881234}"/>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4159F843-CF6D-7311-FB7F-8381F92C5142}"/>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1E41DC62-7D67-A354-9D47-7FA335C7ABBD}"/>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52F111B4-EFA0-EE35-F379-127226761C83}"/>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A4023993-CBF8-3726-929E-FC5ADA6AF039}"/>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91FF8D25-AA91-4140-BECE-EA396A403819}"/>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DFB2AC25-5FA3-664F-1B38-14FFC2CAB477}"/>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1CE1FE25-9BE6-F556-6E69-6E924F95C81C}"/>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80C06530-E082-26BB-62F0-6F945D7F4512}"/>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CAFD123D-9CF8-3168-9DCA-5DEB3B489965}"/>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38546800-94AE-F617-F8BC-33CEF520FAB4}"/>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602430C8-DEB2-BF7A-9281-A10278092DB4}"/>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C8C2A53D-E023-BC5C-CC1D-951A64DE3F87}"/>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3B87F6AD-5C00-2D58-8DD5-D88B5949872B}"/>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82F62D21-246D-9E9C-4A95-F9E8550CA612}"/>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AFBA571B-8E17-A570-5C1A-E556CD2D14F5}"/>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00046E3E-E2F7-EC19-F3FC-B0247120865A}"/>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820BE783-DD6F-7D43-5760-AE41619E1ACA}"/>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8AAC5B51-D186-3335-E230-EE38A9C0FB1E}"/>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AAB9F702-7029-EB05-CE95-A16FF2F52828}"/>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364EBEB0-6184-FE37-BAB8-BCFC5B8914B7}"/>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00152115-533A-E5D7-6047-EDEC71EB79DA}"/>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09C70878-6672-297D-872D-2CA72005E876}"/>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A2A5EB81-F939-41F8-8BFF-75F268806A0B}"/>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E153D947-A97A-B6D5-9922-DAB9AA2BC1F6}"/>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3736BB4D-D1CD-1C2A-D7BB-8F0295CA7B44}"/>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8F2AFAE6-475E-8CF4-618F-307877527706}"/>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994C2B75-3242-1E1F-0172-C77EE3B67EB7}"/>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C5E3177E-953D-8975-DD43-3F9D4DFB8F9F}"/>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660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89514D1-443A-B36A-52E6-F5787CD57DEF}"/>
              </a:ext>
            </a:extLst>
          </p:cNvPr>
          <p:cNvSpPr>
            <a:spLocks noGrp="1"/>
          </p:cNvSpPr>
          <p:nvPr>
            <p:ph type="subTitle" idx="1"/>
          </p:nvPr>
        </p:nvSpPr>
        <p:spPr>
          <a:xfrm>
            <a:off x="936160" y="986164"/>
            <a:ext cx="7451936" cy="3455700"/>
          </a:xfrm>
        </p:spPr>
        <p:txBody>
          <a:bodyPr/>
          <a:lstStyle/>
          <a:p>
            <a:pPr marL="139700" indent="0" algn="r" rtl="1">
              <a:buNone/>
            </a:pPr>
            <a:r>
              <a:rPr lang="fa-IR" sz="2000">
                <a:cs typeface="B Nazanin" panose="00000400000000000000" pitchFamily="2" charset="-78"/>
              </a:rPr>
              <a:t>برای مدیریت شرط‌ها و تصمیم‌گیری روش‌های زیر در جاوا موجود است:</a:t>
            </a:r>
          </a:p>
          <a:p>
            <a:pPr marL="139700" indent="0" algn="l">
              <a:buNone/>
            </a:pPr>
            <a:r>
              <a:rPr lang="en-US" sz="2000">
                <a:cs typeface="B Nazanin" panose="00000400000000000000" pitchFamily="2" charset="-78"/>
              </a:rPr>
              <a:t>if :</a:t>
            </a:r>
          </a:p>
          <a:p>
            <a:pPr marL="139700" indent="0" algn="l">
              <a:buNone/>
            </a:pPr>
            <a:endParaRPr lang="en-US" sz="2000">
              <a:cs typeface="B Nazanin" panose="00000400000000000000" pitchFamily="2" charset="-78"/>
            </a:endParaRPr>
          </a:p>
          <a:p>
            <a:pPr marL="139700" indent="0" algn="l">
              <a:buNone/>
            </a:pPr>
            <a:endParaRPr lang="en-US" sz="2000">
              <a:cs typeface="B Nazanin" panose="00000400000000000000" pitchFamily="2" charset="-78"/>
            </a:endParaRPr>
          </a:p>
          <a:p>
            <a:pPr marL="139700" indent="0" algn="l">
              <a:buNone/>
            </a:pPr>
            <a:r>
              <a:rPr lang="en-US" sz="2000">
                <a:cs typeface="B Nazanin" panose="00000400000000000000" pitchFamily="2" charset="-78"/>
              </a:rPr>
              <a:t>if-else :</a:t>
            </a:r>
          </a:p>
          <a:p>
            <a:pPr marL="139700" indent="0" algn="l">
              <a:buNone/>
            </a:pPr>
            <a:endParaRPr lang="en-US" sz="2000">
              <a:cs typeface="B Nazanin" panose="00000400000000000000" pitchFamily="2" charset="-78"/>
            </a:endParaRPr>
          </a:p>
          <a:p>
            <a:pPr marL="139700" indent="0" algn="l">
              <a:buNone/>
            </a:pPr>
            <a:endParaRPr lang="en-US" sz="2000">
              <a:cs typeface="B Nazanin" panose="00000400000000000000" pitchFamily="2" charset="-78"/>
            </a:endParaRPr>
          </a:p>
          <a:p>
            <a:pPr marL="139700" indent="0" algn="l">
              <a:buNone/>
            </a:pPr>
            <a:endParaRPr lang="en-US" sz="2000">
              <a:cs typeface="B Nazanin" panose="00000400000000000000" pitchFamily="2" charset="-78"/>
            </a:endParaRPr>
          </a:p>
          <a:p>
            <a:pPr marL="139700" indent="0" algn="l">
              <a:buNone/>
            </a:pPr>
            <a:r>
              <a:rPr lang="en-US" sz="2000">
                <a:cs typeface="B Nazanin" panose="00000400000000000000" pitchFamily="2" charset="-78"/>
              </a:rPr>
              <a:t>if-else if :</a:t>
            </a:r>
            <a:endParaRPr lang="fa-IR" sz="2000">
              <a:cs typeface="B Nazanin" panose="00000400000000000000" pitchFamily="2" charset="-78"/>
            </a:endParaRPr>
          </a:p>
        </p:txBody>
      </p:sp>
      <p:sp>
        <p:nvSpPr>
          <p:cNvPr id="3" name="Title 2">
            <a:extLst>
              <a:ext uri="{FF2B5EF4-FFF2-40B4-BE49-F238E27FC236}">
                <a16:creationId xmlns:a16="http://schemas.microsoft.com/office/drawing/2014/main" id="{7CC2B39D-9A6E-5111-D556-2B95B8C2AE07}"/>
              </a:ext>
            </a:extLst>
          </p:cNvPr>
          <p:cNvSpPr>
            <a:spLocks noGrp="1"/>
          </p:cNvSpPr>
          <p:nvPr>
            <p:ph type="title"/>
          </p:nvPr>
        </p:nvSpPr>
        <p:spPr>
          <a:xfrm>
            <a:off x="720000" y="304604"/>
            <a:ext cx="7668096" cy="572700"/>
          </a:xfrm>
        </p:spPr>
        <p:txBody>
          <a:bodyPr/>
          <a:lstStyle/>
          <a:p>
            <a:pPr algn="r" rtl="1"/>
            <a:r>
              <a:rPr lang="fa-IR" sz="2800">
                <a:solidFill>
                  <a:srgbClr val="C39113"/>
                </a:solidFill>
                <a:cs typeface="B Nazanin" panose="00000400000000000000" pitchFamily="2" charset="-78"/>
              </a:rPr>
              <a:t>شرط‌ها و تصمیم‌گیری</a:t>
            </a:r>
            <a:endParaRPr lang="en-US" sz="2800" dirty="0">
              <a:solidFill>
                <a:srgbClr val="C39113"/>
              </a:solidFill>
              <a:cs typeface="B Nazanin" panose="00000400000000000000" pitchFamily="2" charset="-78"/>
            </a:endParaRPr>
          </a:p>
        </p:txBody>
      </p:sp>
      <p:sp>
        <p:nvSpPr>
          <p:cNvPr id="4" name="Rectangle 1">
            <a:extLst>
              <a:ext uri="{FF2B5EF4-FFF2-40B4-BE49-F238E27FC236}">
                <a16:creationId xmlns:a16="http://schemas.microsoft.com/office/drawing/2014/main" id="{3EA56CF0-9067-74F9-0283-04E7C8031A62}"/>
              </a:ext>
            </a:extLst>
          </p:cNvPr>
          <p:cNvSpPr>
            <a:spLocks noChangeArrowheads="1"/>
          </p:cNvSpPr>
          <p:nvPr/>
        </p:nvSpPr>
        <p:spPr bwMode="auto">
          <a:xfrm>
            <a:off x="3772768" y="1626238"/>
            <a:ext cx="1778720" cy="5539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89DDFF"/>
                </a:solidFill>
                <a:effectLst/>
                <a:latin typeface="JetBrains Mono" panose="020B0509020102050004" pitchFamily="49" charset="0"/>
              </a:rPr>
              <a:t>if </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C3CEE3"/>
                </a:solidFill>
                <a:effectLst/>
                <a:latin typeface="JetBrains Mono" panose="020B0509020102050004" pitchFamily="49" charset="0"/>
              </a:rPr>
              <a:t>condition</a:t>
            </a:r>
            <a:r>
              <a:rPr kumimoji="0" lang="en-US" altLang="en-US" sz="1000" b="0" i="0" u="none" strike="noStrike" cap="none" normalizeH="0" baseline="0">
                <a:ln>
                  <a:noFill/>
                </a:ln>
                <a:solidFill>
                  <a:srgbClr val="89DDFF"/>
                </a:solidFill>
                <a:effectLst/>
                <a:latin typeface="JetBrains Mono" panose="020B050902010205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89DDFF"/>
                </a:solidFill>
                <a:effectLst/>
                <a:latin typeface="JetBrains Mono" panose="020B05090201020500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D897EF56-63DE-45DA-9F7C-B8F754B97672}"/>
              </a:ext>
            </a:extLst>
          </p:cNvPr>
          <p:cNvSpPr>
            <a:spLocks noChangeArrowheads="1"/>
          </p:cNvSpPr>
          <p:nvPr/>
        </p:nvSpPr>
        <p:spPr bwMode="auto">
          <a:xfrm>
            <a:off x="3772768" y="2302590"/>
            <a:ext cx="1778720" cy="101566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89DDFF"/>
                </a:solidFill>
                <a:effectLst/>
                <a:latin typeface="JetBrains Mono" panose="020B0509020102050004" pitchFamily="49" charset="0"/>
              </a:rPr>
              <a:t>if </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C3CEE3"/>
                </a:solidFill>
                <a:effectLst/>
                <a:latin typeface="JetBrains Mono" panose="020B0509020102050004" pitchFamily="49" charset="0"/>
              </a:rPr>
              <a:t>condition</a:t>
            </a:r>
            <a:r>
              <a:rPr kumimoji="0" lang="en-US" altLang="en-US" sz="1000" b="0" i="0" u="none" strike="noStrike" cap="none" normalizeH="0" baseline="0">
                <a:ln>
                  <a:noFill/>
                </a:ln>
                <a:solidFill>
                  <a:srgbClr val="89DDFF"/>
                </a:solidFill>
                <a:effectLst/>
                <a:latin typeface="JetBrains Mono" panose="020B0509020102050004" pitchFamily="49" charset="0"/>
              </a:rPr>
              <a:t>) {</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89DDFF"/>
                </a:solidFill>
                <a:effectLst/>
                <a:latin typeface="JetBrains Mono" panose="020B0509020102050004" pitchFamily="49" charset="0"/>
              </a:rPr>
              <a:t>    </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1" u="none" strike="noStrike" cap="none" normalizeH="0" baseline="0">
                <a:ln>
                  <a:noFill/>
                </a:ln>
                <a:solidFill>
                  <a:srgbClr val="89DDFF"/>
                </a:solidFill>
                <a:effectLst/>
                <a:latin typeface="JetBrains Mono" panose="020B0509020102050004" pitchFamily="49" charset="0"/>
              </a:rPr>
              <a:t>else </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89DDFF"/>
                </a:solidFill>
                <a:effectLst/>
                <a:latin typeface="JetBrains Mono" panose="020B0509020102050004" pitchFamily="49" charset="0"/>
              </a:rPr>
              <a:t>    </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89DDFF"/>
                </a:solidFill>
                <a:effectLst/>
                <a:latin typeface="JetBrains Mono" panose="020B05090201020500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A6248C4-4D30-87AB-E401-D624090A5F82}"/>
              </a:ext>
            </a:extLst>
          </p:cNvPr>
          <p:cNvSpPr>
            <a:spLocks noChangeArrowheads="1"/>
          </p:cNvSpPr>
          <p:nvPr/>
        </p:nvSpPr>
        <p:spPr bwMode="auto">
          <a:xfrm>
            <a:off x="3772768" y="3546096"/>
            <a:ext cx="1778720" cy="116955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89DDFF"/>
                </a:solidFill>
                <a:effectLst/>
                <a:latin typeface="JetBrains Mono" panose="020B0509020102050004" pitchFamily="49" charset="0"/>
              </a:rPr>
              <a:t>if </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C3CEE3"/>
                </a:solidFill>
                <a:effectLst/>
                <a:latin typeface="JetBrains Mono" panose="020B0509020102050004" pitchFamily="49" charset="0"/>
              </a:rPr>
              <a:t>condition1</a:t>
            </a:r>
            <a:r>
              <a:rPr kumimoji="0" lang="en-US" altLang="en-US" sz="1000" b="0" i="0" u="none" strike="noStrike" cap="none" normalizeH="0" baseline="0">
                <a:ln>
                  <a:noFill/>
                </a:ln>
                <a:solidFill>
                  <a:srgbClr val="89DDFF"/>
                </a:solidFill>
                <a:effectLst/>
                <a:latin typeface="JetBrains Mono" panose="020B0509020102050004" pitchFamily="49" charset="0"/>
              </a:rPr>
              <a:t>) {</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89DDFF"/>
                </a:solidFill>
                <a:effectLst/>
                <a:latin typeface="JetBrains Mono" panose="020B0509020102050004" pitchFamily="49" charset="0"/>
              </a:rPr>
              <a:t>    </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1" u="none" strike="noStrike" cap="none" normalizeH="0" baseline="0">
                <a:ln>
                  <a:noFill/>
                </a:ln>
                <a:solidFill>
                  <a:srgbClr val="89DDFF"/>
                </a:solidFill>
                <a:effectLst/>
                <a:latin typeface="JetBrains Mono" panose="020B0509020102050004" pitchFamily="49" charset="0"/>
              </a:rPr>
              <a:t>else if </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C3CEE3"/>
                </a:solidFill>
                <a:effectLst/>
                <a:latin typeface="JetBrains Mono" panose="020B0509020102050004" pitchFamily="49" charset="0"/>
              </a:rPr>
              <a:t>condition2</a:t>
            </a:r>
            <a:r>
              <a:rPr kumimoji="0" lang="en-US" altLang="en-US" sz="1000" b="0" i="0" u="none" strike="noStrike" cap="none" normalizeH="0" baseline="0">
                <a:ln>
                  <a:noFill/>
                </a:ln>
                <a:solidFill>
                  <a:srgbClr val="89DDFF"/>
                </a:solidFill>
                <a:effectLst/>
                <a:latin typeface="JetBrains Mono" panose="020B0509020102050004" pitchFamily="49" charset="0"/>
              </a:rPr>
              <a:t>) {</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89DDFF"/>
                </a:solidFill>
                <a:effectLst/>
                <a:latin typeface="JetBrains Mono" panose="020B0509020102050004" pitchFamily="49" charset="0"/>
              </a:rPr>
              <a:t>    </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89DDFF"/>
                </a:solidFill>
                <a:effectLst/>
                <a:latin typeface="JetBrains Mono" panose="020B05090201020500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092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82FB1-8305-1922-02E5-6BDFC6A6BB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9CBA4A-7CF0-9C8D-E04D-8ED50BEFFE45}"/>
              </a:ext>
            </a:extLst>
          </p:cNvPr>
          <p:cNvSpPr>
            <a:spLocks noGrp="1"/>
          </p:cNvSpPr>
          <p:nvPr>
            <p:ph type="title"/>
          </p:nvPr>
        </p:nvSpPr>
        <p:spPr>
          <a:xfrm>
            <a:off x="720000" y="304604"/>
            <a:ext cx="7668096" cy="572700"/>
          </a:xfrm>
        </p:spPr>
        <p:txBody>
          <a:bodyPr/>
          <a:lstStyle/>
          <a:p>
            <a:pPr algn="r" rtl="1"/>
            <a:r>
              <a:rPr lang="fa-IR" sz="2800">
                <a:solidFill>
                  <a:srgbClr val="C39113"/>
                </a:solidFill>
                <a:cs typeface="B Nazanin" panose="00000400000000000000" pitchFamily="2" charset="-78"/>
              </a:rPr>
              <a:t>شرط‌ها و تصمیم‌گیری</a:t>
            </a:r>
            <a:endParaRPr lang="en-US" sz="2800" dirty="0">
              <a:solidFill>
                <a:srgbClr val="C39113"/>
              </a:solidFill>
              <a:cs typeface="B Nazanin" panose="00000400000000000000" pitchFamily="2" charset="-78"/>
            </a:endParaRPr>
          </a:p>
        </p:txBody>
      </p:sp>
      <p:sp>
        <p:nvSpPr>
          <p:cNvPr id="8" name="Subtitle 7">
            <a:extLst>
              <a:ext uri="{FF2B5EF4-FFF2-40B4-BE49-F238E27FC236}">
                <a16:creationId xmlns:a16="http://schemas.microsoft.com/office/drawing/2014/main" id="{48B1762B-8367-F55D-007A-DDAC26D37D0D}"/>
              </a:ext>
            </a:extLst>
          </p:cNvPr>
          <p:cNvSpPr>
            <a:spLocks noGrp="1"/>
          </p:cNvSpPr>
          <p:nvPr>
            <p:ph type="subTitle" idx="1"/>
          </p:nvPr>
        </p:nvSpPr>
        <p:spPr>
          <a:xfrm>
            <a:off x="4888992" y="1051047"/>
            <a:ext cx="3499104" cy="3455700"/>
          </a:xfrm>
        </p:spPr>
        <p:txBody>
          <a:bodyPr/>
          <a:lstStyle/>
          <a:p>
            <a:pPr marL="425450" indent="-285750" algn="r" rtl="1">
              <a:buFont typeface="Wingdings" panose="05000000000000000000" pitchFamily="2" charset="2"/>
              <a:buChar char="v"/>
            </a:pPr>
            <a:r>
              <a:rPr lang="fa-IR" sz="2000">
                <a:cs typeface="B Nazanin" panose="00000400000000000000" pitchFamily="2" charset="-78"/>
              </a:rPr>
              <a:t>توجه کنید که به عنوان شرط‌ها فقط عبارات</a:t>
            </a:r>
            <a:r>
              <a:rPr lang="en-US" sz="2000">
                <a:cs typeface="B Nazanin" panose="00000400000000000000" pitchFamily="2" charset="-78"/>
              </a:rPr>
              <a:t>boolean </a:t>
            </a:r>
            <a:r>
              <a:rPr lang="fa-IR" sz="2000">
                <a:cs typeface="B Nazanin" panose="00000400000000000000" pitchFamily="2" charset="-78"/>
              </a:rPr>
              <a:t> قرار دهید.</a:t>
            </a:r>
            <a:endParaRPr lang="en-US" sz="2000">
              <a:cs typeface="B Nazanin" panose="00000400000000000000" pitchFamily="2" charset="-78"/>
            </a:endParaRPr>
          </a:p>
          <a:p>
            <a:pPr marL="139700" indent="0" algn="r" rtl="1">
              <a:buNone/>
            </a:pPr>
            <a:endParaRPr lang="en-GB" sz="2000"/>
          </a:p>
        </p:txBody>
      </p:sp>
      <p:sp>
        <p:nvSpPr>
          <p:cNvPr id="10" name="Rectangle 1">
            <a:extLst>
              <a:ext uri="{FF2B5EF4-FFF2-40B4-BE49-F238E27FC236}">
                <a16:creationId xmlns:a16="http://schemas.microsoft.com/office/drawing/2014/main" id="{CFF51568-B137-FADC-D340-DEDAD46B2804}"/>
              </a:ext>
            </a:extLst>
          </p:cNvPr>
          <p:cNvSpPr>
            <a:spLocks noChangeArrowheads="1"/>
          </p:cNvSpPr>
          <p:nvPr/>
        </p:nvSpPr>
        <p:spPr bwMode="auto">
          <a:xfrm>
            <a:off x="588534" y="1141146"/>
            <a:ext cx="4300458" cy="336560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1" u="none" strike="noStrike" cap="none" normalizeH="0" baseline="0">
                <a:ln>
                  <a:noFill/>
                </a:ln>
                <a:solidFill>
                  <a:srgbClr val="89DDFF"/>
                </a:solidFill>
                <a:effectLst/>
                <a:latin typeface="JetBrains Mono" panose="020B0509020102050004" pitchFamily="49" charset="0"/>
              </a:rPr>
              <a:t>if </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EEFFE3"/>
                </a:solidFill>
                <a:effectLst/>
                <a:latin typeface="JetBrains Mono" panose="020B0509020102050004" pitchFamily="49" charset="0"/>
              </a:rPr>
              <a:t>grade </a:t>
            </a:r>
            <a:r>
              <a:rPr kumimoji="0" lang="en-US" altLang="en-US" sz="1100" b="0" i="0" u="none" strike="noStrike" cap="none" normalizeH="0" baseline="0">
                <a:ln>
                  <a:noFill/>
                </a:ln>
                <a:solidFill>
                  <a:srgbClr val="89DDFF"/>
                </a:solidFill>
                <a:effectLst/>
                <a:latin typeface="JetBrains Mono" panose="020B0509020102050004" pitchFamily="49" charset="0"/>
              </a:rPr>
              <a:t>&gt; </a:t>
            </a:r>
            <a:r>
              <a:rPr kumimoji="0" lang="en-US" altLang="en-US" sz="1100" b="0" i="0" u="none" strike="noStrike" cap="none" normalizeH="0" baseline="0">
                <a:ln>
                  <a:noFill/>
                </a:ln>
                <a:solidFill>
                  <a:srgbClr val="F78C6C"/>
                </a:solidFill>
                <a:effectLst/>
                <a:latin typeface="JetBrains Mono" panose="020B0509020102050004" pitchFamily="49" charset="0"/>
              </a:rPr>
              <a:t>17</a:t>
            </a:r>
            <a:r>
              <a:rPr kumimoji="0" lang="en-US" altLang="en-US" sz="1100" b="0" i="0" u="none" strike="noStrike" cap="none" normalizeH="0" baseline="0">
                <a:ln>
                  <a:noFill/>
                </a:ln>
                <a:solidFill>
                  <a:srgbClr val="89DDFF"/>
                </a:solidFill>
                <a:effectLst/>
                <a:latin typeface="JetBrains Mono" panose="020B0509020102050004" pitchFamily="49" charset="0"/>
              </a:rPr>
              <a:t>) {</a:t>
            </a: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    </a:t>
            </a:r>
            <a:r>
              <a:rPr kumimoji="0" lang="en-US" altLang="en-US" sz="1100" b="0" i="0" u="none" strike="noStrike" cap="none" normalizeH="0" baseline="0">
                <a:ln>
                  <a:noFill/>
                </a:ln>
                <a:solidFill>
                  <a:srgbClr val="FFCB6B"/>
                </a:solidFill>
                <a:effectLst/>
                <a:latin typeface="JetBrains Mono" panose="020B0509020102050004" pitchFamily="49" charset="0"/>
              </a:rPr>
              <a:t>System</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1" i="1" u="none" strike="noStrike" cap="none" normalizeH="0" baseline="0">
                <a:ln>
                  <a:noFill/>
                </a:ln>
                <a:solidFill>
                  <a:srgbClr val="EEFFFF"/>
                </a:solidFill>
                <a:effectLst/>
                <a:latin typeface="JetBrains Mono" panose="020B0509020102050004" pitchFamily="49" charset="0"/>
              </a:rPr>
              <a:t>out</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82AAFF"/>
                </a:solidFill>
                <a:effectLst/>
                <a:latin typeface="JetBrains Mono" panose="020B0509020102050004" pitchFamily="49" charset="0"/>
              </a:rPr>
              <a:t>println</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C3E88D"/>
                </a:solidFill>
                <a:effectLst/>
                <a:latin typeface="JetBrains Mono" panose="020B0509020102050004" pitchFamily="49" charset="0"/>
              </a:rPr>
              <a:t>"A"</a:t>
            </a:r>
            <a:r>
              <a:rPr kumimoji="0" lang="en-US" altLang="en-US" sz="1100" b="0" i="0" u="none" strike="noStrike" cap="none" normalizeH="0" baseline="0">
                <a:ln>
                  <a:noFill/>
                </a:ln>
                <a:solidFill>
                  <a:srgbClr val="89DDFF"/>
                </a:solidFill>
                <a:effectLst/>
                <a:latin typeface="JetBrains Mono" panose="020B0509020102050004" pitchFamily="49" charset="0"/>
              </a:rPr>
              <a:t>);</a:t>
            </a: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 </a:t>
            </a:r>
            <a:r>
              <a:rPr kumimoji="0" lang="en-US" altLang="en-US" sz="1100" b="0" i="1" u="none" strike="noStrike" cap="none" normalizeH="0" baseline="0">
                <a:ln>
                  <a:noFill/>
                </a:ln>
                <a:solidFill>
                  <a:srgbClr val="89DDFF"/>
                </a:solidFill>
                <a:effectLst/>
                <a:latin typeface="JetBrains Mono" panose="020B0509020102050004" pitchFamily="49" charset="0"/>
              </a:rPr>
              <a:t>else if </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EEFFE3"/>
                </a:solidFill>
                <a:effectLst/>
                <a:latin typeface="JetBrains Mono" panose="020B0509020102050004" pitchFamily="49" charset="0"/>
              </a:rPr>
              <a:t>grade </a:t>
            </a:r>
            <a:r>
              <a:rPr kumimoji="0" lang="en-US" altLang="en-US" sz="1100" b="0" i="0" u="none" strike="noStrike" cap="none" normalizeH="0" baseline="0">
                <a:ln>
                  <a:noFill/>
                </a:ln>
                <a:solidFill>
                  <a:srgbClr val="89DDFF"/>
                </a:solidFill>
                <a:effectLst/>
                <a:latin typeface="JetBrains Mono" panose="020B0509020102050004" pitchFamily="49" charset="0"/>
              </a:rPr>
              <a:t>&gt; </a:t>
            </a:r>
            <a:r>
              <a:rPr kumimoji="0" lang="en-US" altLang="en-US" sz="1100" b="0" i="0" u="none" strike="noStrike" cap="none" normalizeH="0" baseline="0">
                <a:ln>
                  <a:noFill/>
                </a:ln>
                <a:solidFill>
                  <a:srgbClr val="F78C6C"/>
                </a:solidFill>
                <a:effectLst/>
                <a:latin typeface="JetBrains Mono" panose="020B0509020102050004" pitchFamily="49" charset="0"/>
              </a:rPr>
              <a:t>15</a:t>
            </a:r>
            <a:r>
              <a:rPr kumimoji="0" lang="en-US" altLang="en-US" sz="1100" b="0" i="0" u="none" strike="noStrike" cap="none" normalizeH="0" baseline="0">
                <a:ln>
                  <a:noFill/>
                </a:ln>
                <a:solidFill>
                  <a:srgbClr val="89DDFF"/>
                </a:solidFill>
                <a:effectLst/>
                <a:latin typeface="JetBrains Mono" panose="020B0509020102050004" pitchFamily="49" charset="0"/>
              </a:rPr>
              <a:t>) {</a:t>
            </a: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    </a:t>
            </a:r>
            <a:r>
              <a:rPr kumimoji="0" lang="en-US" altLang="en-US" sz="1100" b="0" i="0" u="none" strike="noStrike" cap="none" normalizeH="0" baseline="0">
                <a:ln>
                  <a:noFill/>
                </a:ln>
                <a:solidFill>
                  <a:srgbClr val="FFCB6B"/>
                </a:solidFill>
                <a:effectLst/>
                <a:latin typeface="JetBrains Mono" panose="020B0509020102050004" pitchFamily="49" charset="0"/>
              </a:rPr>
              <a:t>System</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1" i="1" u="none" strike="noStrike" cap="none" normalizeH="0" baseline="0">
                <a:ln>
                  <a:noFill/>
                </a:ln>
                <a:solidFill>
                  <a:srgbClr val="EEFFFF"/>
                </a:solidFill>
                <a:effectLst/>
                <a:latin typeface="JetBrains Mono" panose="020B0509020102050004" pitchFamily="49" charset="0"/>
              </a:rPr>
              <a:t>out</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82AAFF"/>
                </a:solidFill>
                <a:effectLst/>
                <a:latin typeface="JetBrains Mono" panose="020B0509020102050004" pitchFamily="49" charset="0"/>
              </a:rPr>
              <a:t>println</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C3E88D"/>
                </a:solidFill>
                <a:effectLst/>
                <a:latin typeface="JetBrains Mono" panose="020B0509020102050004" pitchFamily="49" charset="0"/>
              </a:rPr>
              <a:t>"B"</a:t>
            </a:r>
            <a:r>
              <a:rPr kumimoji="0" lang="en-US" altLang="en-US" sz="1100" b="0" i="0" u="none" strike="noStrike" cap="none" normalizeH="0" baseline="0">
                <a:ln>
                  <a:noFill/>
                </a:ln>
                <a:solidFill>
                  <a:srgbClr val="89DDFF"/>
                </a:solidFill>
                <a:effectLst/>
                <a:latin typeface="JetBrains Mono" panose="020B0509020102050004" pitchFamily="49" charset="0"/>
              </a:rPr>
              <a:t>);</a:t>
            </a:r>
            <a:br>
              <a:rPr kumimoji="0" lang="en-US" altLang="en-US" sz="1100" b="0" i="0" u="none" strike="noStrike" cap="none" normalizeH="0" baseline="0">
                <a:ln>
                  <a:noFill/>
                </a:ln>
                <a:solidFill>
                  <a:srgbClr val="89DDFF"/>
                </a:solidFill>
                <a:effectLst/>
                <a:latin typeface="JetBrains Mono" panose="020B0509020102050004" pitchFamily="49" charset="0"/>
              </a:rPr>
            </a:b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 </a:t>
            </a:r>
            <a:r>
              <a:rPr kumimoji="0" lang="en-US" altLang="en-US" sz="1100" b="0" i="1" u="none" strike="noStrike" cap="none" normalizeH="0" baseline="0">
                <a:ln>
                  <a:noFill/>
                </a:ln>
                <a:solidFill>
                  <a:srgbClr val="89DDFF"/>
                </a:solidFill>
                <a:effectLst/>
                <a:latin typeface="JetBrains Mono" panose="020B0509020102050004" pitchFamily="49" charset="0"/>
              </a:rPr>
              <a:t>else if </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EEFFE3"/>
                </a:solidFill>
                <a:effectLst/>
                <a:latin typeface="JetBrains Mono" panose="020B0509020102050004" pitchFamily="49" charset="0"/>
              </a:rPr>
              <a:t>grade </a:t>
            </a:r>
            <a:r>
              <a:rPr kumimoji="0" lang="en-US" altLang="en-US" sz="1100" b="0" i="0" u="none" strike="noStrike" cap="none" normalizeH="0" baseline="0">
                <a:ln>
                  <a:noFill/>
                </a:ln>
                <a:solidFill>
                  <a:srgbClr val="89DDFF"/>
                </a:solidFill>
                <a:effectLst/>
                <a:latin typeface="JetBrains Mono" panose="020B0509020102050004" pitchFamily="49" charset="0"/>
              </a:rPr>
              <a:t>&gt; </a:t>
            </a:r>
            <a:r>
              <a:rPr kumimoji="0" lang="en-US" altLang="en-US" sz="1100" b="0" i="0" u="none" strike="noStrike" cap="none" normalizeH="0" baseline="0">
                <a:ln>
                  <a:noFill/>
                </a:ln>
                <a:solidFill>
                  <a:srgbClr val="F78C6C"/>
                </a:solidFill>
                <a:effectLst/>
                <a:latin typeface="JetBrains Mono" panose="020B0509020102050004" pitchFamily="49" charset="0"/>
              </a:rPr>
              <a:t>12</a:t>
            </a:r>
            <a:r>
              <a:rPr kumimoji="0" lang="en-US" altLang="en-US" sz="1100" b="0" i="0" u="none" strike="noStrike" cap="none" normalizeH="0" baseline="0">
                <a:ln>
                  <a:noFill/>
                </a:ln>
                <a:solidFill>
                  <a:srgbClr val="89DDFF"/>
                </a:solidFill>
                <a:effectLst/>
                <a:latin typeface="JetBrains Mono" panose="020B0509020102050004" pitchFamily="49" charset="0"/>
              </a:rPr>
              <a:t>) {</a:t>
            </a: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    </a:t>
            </a:r>
            <a:r>
              <a:rPr kumimoji="0" lang="en-US" altLang="en-US" sz="1100" b="0" i="0" u="none" strike="noStrike" cap="none" normalizeH="0" baseline="0">
                <a:ln>
                  <a:noFill/>
                </a:ln>
                <a:solidFill>
                  <a:srgbClr val="FFCB6B"/>
                </a:solidFill>
                <a:effectLst/>
                <a:latin typeface="JetBrains Mono" panose="020B0509020102050004" pitchFamily="49" charset="0"/>
              </a:rPr>
              <a:t>System</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1" i="1" u="none" strike="noStrike" cap="none" normalizeH="0" baseline="0">
                <a:ln>
                  <a:noFill/>
                </a:ln>
                <a:solidFill>
                  <a:srgbClr val="EEFFFF"/>
                </a:solidFill>
                <a:effectLst/>
                <a:latin typeface="JetBrains Mono" panose="020B0509020102050004" pitchFamily="49" charset="0"/>
              </a:rPr>
              <a:t>out</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82AAFF"/>
                </a:solidFill>
                <a:effectLst/>
                <a:latin typeface="JetBrains Mono" panose="020B0509020102050004" pitchFamily="49" charset="0"/>
              </a:rPr>
              <a:t>println</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C3E88D"/>
                </a:solidFill>
                <a:effectLst/>
                <a:latin typeface="JetBrains Mono" panose="020B0509020102050004" pitchFamily="49" charset="0"/>
              </a:rPr>
              <a:t>"C"</a:t>
            </a:r>
            <a:r>
              <a:rPr kumimoji="0" lang="en-US" altLang="en-US" sz="1100" b="0" i="0" u="none" strike="noStrike" cap="none" normalizeH="0" baseline="0">
                <a:ln>
                  <a:noFill/>
                </a:ln>
                <a:solidFill>
                  <a:srgbClr val="89DDFF"/>
                </a:solidFill>
                <a:effectLst/>
                <a:latin typeface="JetBrains Mono" panose="020B0509020102050004" pitchFamily="49" charset="0"/>
              </a:rPr>
              <a:t>);</a:t>
            </a:r>
            <a:br>
              <a:rPr kumimoji="0" lang="en-US" altLang="en-US" sz="1100" b="0" i="0" u="none" strike="noStrike" cap="none" normalizeH="0" baseline="0">
                <a:ln>
                  <a:noFill/>
                </a:ln>
                <a:solidFill>
                  <a:srgbClr val="89DDFF"/>
                </a:solidFill>
                <a:effectLst/>
                <a:latin typeface="JetBrains Mono" panose="020B0509020102050004" pitchFamily="49" charset="0"/>
              </a:rPr>
            </a:b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 </a:t>
            </a:r>
            <a:r>
              <a:rPr kumimoji="0" lang="en-US" altLang="en-US" sz="1100" b="0" i="1" u="none" strike="noStrike" cap="none" normalizeH="0" baseline="0">
                <a:ln>
                  <a:noFill/>
                </a:ln>
                <a:solidFill>
                  <a:srgbClr val="89DDFF"/>
                </a:solidFill>
                <a:effectLst/>
                <a:latin typeface="JetBrains Mono" panose="020B0509020102050004" pitchFamily="49" charset="0"/>
              </a:rPr>
              <a:t>else if </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EEFFE3"/>
                </a:solidFill>
                <a:effectLst/>
                <a:latin typeface="JetBrains Mono" panose="020B0509020102050004" pitchFamily="49" charset="0"/>
              </a:rPr>
              <a:t>grade </a:t>
            </a:r>
            <a:r>
              <a:rPr kumimoji="0" lang="en-US" altLang="en-US" sz="1100" b="0" i="0" u="none" strike="noStrike" cap="none" normalizeH="0" baseline="0">
                <a:ln>
                  <a:noFill/>
                </a:ln>
                <a:solidFill>
                  <a:srgbClr val="89DDFF"/>
                </a:solidFill>
                <a:effectLst/>
                <a:latin typeface="JetBrains Mono" panose="020B0509020102050004" pitchFamily="49" charset="0"/>
              </a:rPr>
              <a:t>&gt; </a:t>
            </a:r>
            <a:r>
              <a:rPr kumimoji="0" lang="en-US" altLang="en-US" sz="1100" b="0" i="0" u="none" strike="noStrike" cap="none" normalizeH="0" baseline="0">
                <a:ln>
                  <a:noFill/>
                </a:ln>
                <a:solidFill>
                  <a:srgbClr val="F78C6C"/>
                </a:solidFill>
                <a:effectLst/>
                <a:latin typeface="JetBrains Mono" panose="020B0509020102050004" pitchFamily="49" charset="0"/>
              </a:rPr>
              <a:t>10</a:t>
            </a:r>
            <a:r>
              <a:rPr kumimoji="0" lang="en-US" altLang="en-US" sz="1100" b="0" i="0" u="none" strike="noStrike" cap="none" normalizeH="0" baseline="0">
                <a:ln>
                  <a:noFill/>
                </a:ln>
                <a:solidFill>
                  <a:srgbClr val="89DDFF"/>
                </a:solidFill>
                <a:effectLst/>
                <a:latin typeface="JetBrains Mono" panose="020B0509020102050004" pitchFamily="49" charset="0"/>
              </a:rPr>
              <a:t>) {</a:t>
            </a: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    </a:t>
            </a:r>
            <a:r>
              <a:rPr kumimoji="0" lang="en-US" altLang="en-US" sz="1100" b="0" i="0" u="none" strike="noStrike" cap="none" normalizeH="0" baseline="0">
                <a:ln>
                  <a:noFill/>
                </a:ln>
                <a:solidFill>
                  <a:srgbClr val="FFCB6B"/>
                </a:solidFill>
                <a:effectLst/>
                <a:latin typeface="JetBrains Mono" panose="020B0509020102050004" pitchFamily="49" charset="0"/>
              </a:rPr>
              <a:t>System</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1" i="1" u="none" strike="noStrike" cap="none" normalizeH="0" baseline="0">
                <a:ln>
                  <a:noFill/>
                </a:ln>
                <a:solidFill>
                  <a:srgbClr val="EEFFFF"/>
                </a:solidFill>
                <a:effectLst/>
                <a:latin typeface="JetBrains Mono" panose="020B0509020102050004" pitchFamily="49" charset="0"/>
              </a:rPr>
              <a:t>out</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82AAFF"/>
                </a:solidFill>
                <a:effectLst/>
                <a:latin typeface="JetBrains Mono" panose="020B0509020102050004" pitchFamily="49" charset="0"/>
              </a:rPr>
              <a:t>println</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C3E88D"/>
                </a:solidFill>
                <a:effectLst/>
                <a:latin typeface="JetBrains Mono" panose="020B0509020102050004" pitchFamily="49" charset="0"/>
              </a:rPr>
              <a:t>"D"</a:t>
            </a:r>
            <a:r>
              <a:rPr kumimoji="0" lang="en-US" altLang="en-US" sz="1100" b="0" i="0" u="none" strike="noStrike" cap="none" normalizeH="0" baseline="0">
                <a:ln>
                  <a:noFill/>
                </a:ln>
                <a:solidFill>
                  <a:srgbClr val="89DDFF"/>
                </a:solidFill>
                <a:effectLst/>
                <a:latin typeface="JetBrains Mono" panose="020B0509020102050004" pitchFamily="49" charset="0"/>
              </a:rPr>
              <a:t>);</a:t>
            </a: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 </a:t>
            </a:r>
            <a:r>
              <a:rPr kumimoji="0" lang="en-US" altLang="en-US" sz="1100" b="0" i="1" u="none" strike="noStrike" cap="none" normalizeH="0" baseline="0">
                <a:ln>
                  <a:noFill/>
                </a:ln>
                <a:solidFill>
                  <a:srgbClr val="89DDFF"/>
                </a:solidFill>
                <a:effectLst/>
                <a:latin typeface="JetBrains Mono" panose="020B0509020102050004" pitchFamily="49" charset="0"/>
              </a:rPr>
              <a:t>else </a:t>
            </a:r>
            <a:r>
              <a:rPr kumimoji="0" lang="en-US" altLang="en-US" sz="1100" b="0" i="0" u="none" strike="noStrike" cap="none" normalizeH="0" baseline="0">
                <a:ln>
                  <a:noFill/>
                </a:ln>
                <a:solidFill>
                  <a:srgbClr val="89DDFF"/>
                </a:solidFill>
                <a:effectLst/>
                <a:latin typeface="JetBrains Mono" panose="020B0509020102050004" pitchFamily="49" charset="0"/>
              </a:rPr>
              <a:t>{</a:t>
            </a: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    </a:t>
            </a:r>
            <a:r>
              <a:rPr kumimoji="0" lang="en-US" altLang="en-US" sz="1100" b="0" i="0" u="none" strike="noStrike" cap="none" normalizeH="0" baseline="0">
                <a:ln>
                  <a:noFill/>
                </a:ln>
                <a:solidFill>
                  <a:srgbClr val="FFCB6B"/>
                </a:solidFill>
                <a:effectLst/>
                <a:latin typeface="JetBrains Mono" panose="020B0509020102050004" pitchFamily="49" charset="0"/>
              </a:rPr>
              <a:t>System</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1" i="1" u="none" strike="noStrike" cap="none" normalizeH="0" baseline="0">
                <a:ln>
                  <a:noFill/>
                </a:ln>
                <a:solidFill>
                  <a:srgbClr val="EEFFFF"/>
                </a:solidFill>
                <a:effectLst/>
                <a:latin typeface="JetBrains Mono" panose="020B0509020102050004" pitchFamily="49" charset="0"/>
              </a:rPr>
              <a:t>out</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82AAFF"/>
                </a:solidFill>
                <a:effectLst/>
                <a:latin typeface="JetBrains Mono" panose="020B0509020102050004" pitchFamily="49" charset="0"/>
              </a:rPr>
              <a:t>println</a:t>
            </a:r>
            <a:r>
              <a:rPr kumimoji="0" lang="en-US" altLang="en-US" sz="1100" b="0" i="0" u="none" strike="noStrike" cap="none" normalizeH="0" baseline="0">
                <a:ln>
                  <a:noFill/>
                </a:ln>
                <a:solidFill>
                  <a:srgbClr val="89DDFF"/>
                </a:solidFill>
                <a:effectLst/>
                <a:latin typeface="JetBrains Mono" panose="020B0509020102050004" pitchFamily="49" charset="0"/>
              </a:rPr>
              <a:t>(</a:t>
            </a:r>
            <a:r>
              <a:rPr kumimoji="0" lang="en-US" altLang="en-US" sz="1100" b="0" i="0" u="none" strike="noStrike" cap="none" normalizeH="0" baseline="0">
                <a:ln>
                  <a:noFill/>
                </a:ln>
                <a:solidFill>
                  <a:srgbClr val="C3E88D"/>
                </a:solidFill>
                <a:effectLst/>
                <a:latin typeface="JetBrains Mono" panose="020B0509020102050004" pitchFamily="49" charset="0"/>
              </a:rPr>
              <a:t>"you failed"</a:t>
            </a:r>
            <a:r>
              <a:rPr kumimoji="0" lang="en-US" altLang="en-US" sz="1100" b="0" i="0" u="none" strike="noStrike" cap="none" normalizeH="0" baseline="0">
                <a:ln>
                  <a:noFill/>
                </a:ln>
                <a:solidFill>
                  <a:srgbClr val="89DDFF"/>
                </a:solidFill>
                <a:effectLst/>
                <a:latin typeface="JetBrains Mono" panose="020B0509020102050004" pitchFamily="49" charset="0"/>
              </a:rPr>
              <a:t>);</a:t>
            </a:r>
            <a:br>
              <a:rPr kumimoji="0" lang="en-US" altLang="en-US" sz="1100" b="0" i="0" u="none" strike="noStrike" cap="none" normalizeH="0" baseline="0">
                <a:ln>
                  <a:noFill/>
                </a:ln>
                <a:solidFill>
                  <a:srgbClr val="89DDFF"/>
                </a:solidFill>
                <a:effectLst/>
                <a:latin typeface="JetBrains Mono" panose="020B0509020102050004" pitchFamily="49" charset="0"/>
              </a:rPr>
            </a:br>
            <a:r>
              <a:rPr kumimoji="0" lang="en-US" altLang="en-US" sz="1100" b="0" i="0" u="none" strike="noStrike" cap="none" normalizeH="0" baseline="0">
                <a:ln>
                  <a:noFill/>
                </a:ln>
                <a:solidFill>
                  <a:srgbClr val="89DDFF"/>
                </a:solidFill>
                <a:effectLst/>
                <a:latin typeface="JetBrains Mono" panose="020B0509020102050004" pitchFamily="49" charset="0"/>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326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91C7-000A-88D0-59F6-37928D7DAE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A9404E-4741-B718-FB62-74F1B4905231}"/>
              </a:ext>
            </a:extLst>
          </p:cNvPr>
          <p:cNvSpPr>
            <a:spLocks noGrp="1"/>
          </p:cNvSpPr>
          <p:nvPr>
            <p:ph type="title"/>
          </p:nvPr>
        </p:nvSpPr>
        <p:spPr>
          <a:xfrm>
            <a:off x="720000" y="304604"/>
            <a:ext cx="7668096" cy="572700"/>
          </a:xfrm>
        </p:spPr>
        <p:txBody>
          <a:bodyPr/>
          <a:lstStyle/>
          <a:p>
            <a:pPr algn="r" rtl="1"/>
            <a:r>
              <a:rPr lang="en-US" sz="2800">
                <a:solidFill>
                  <a:srgbClr val="C39113"/>
                </a:solidFill>
              </a:rPr>
              <a:t>Switch case </a:t>
            </a:r>
            <a:endParaRPr lang="en-US" sz="2800" dirty="0">
              <a:solidFill>
                <a:srgbClr val="C39113"/>
              </a:solidFill>
              <a:cs typeface="B Nazanin" panose="00000400000000000000" pitchFamily="2" charset="-78"/>
            </a:endParaRPr>
          </a:p>
        </p:txBody>
      </p:sp>
      <p:sp>
        <p:nvSpPr>
          <p:cNvPr id="8" name="Subtitle 7">
            <a:extLst>
              <a:ext uri="{FF2B5EF4-FFF2-40B4-BE49-F238E27FC236}">
                <a16:creationId xmlns:a16="http://schemas.microsoft.com/office/drawing/2014/main" id="{A4DE8172-1067-B913-8559-975B3F5F2B99}"/>
              </a:ext>
            </a:extLst>
          </p:cNvPr>
          <p:cNvSpPr>
            <a:spLocks noGrp="1"/>
          </p:cNvSpPr>
          <p:nvPr>
            <p:ph type="subTitle" idx="1"/>
          </p:nvPr>
        </p:nvSpPr>
        <p:spPr>
          <a:xfrm>
            <a:off x="585216" y="1051047"/>
            <a:ext cx="7802880" cy="3455700"/>
          </a:xfrm>
        </p:spPr>
        <p:txBody>
          <a:bodyPr/>
          <a:lstStyle/>
          <a:p>
            <a:pPr marL="0" marR="0" lvl="0" indent="0" algn="r" defTabSz="914400" rtl="1" eaLnBrk="0" fontAlgn="base" latinLnBrk="0" hangingPunct="0">
              <a:lnSpc>
                <a:spcPct val="100000"/>
              </a:lnSpc>
              <a:spcBef>
                <a:spcPct val="0"/>
              </a:spcBef>
              <a:spcAft>
                <a:spcPct val="0"/>
              </a:spcAft>
              <a:buClrTx/>
              <a:buSzTx/>
              <a:buFontTx/>
              <a:buNone/>
              <a:tabLst/>
            </a:pPr>
            <a:r>
              <a:rPr lang="ar-SA" sz="2000" b="0" i="0">
                <a:solidFill>
                  <a:srgbClr val="000000"/>
                </a:solidFill>
                <a:effectLst/>
                <a:cs typeface="B Nazanin" panose="00000400000000000000" pitchFamily="2" charset="-78"/>
              </a:rPr>
              <a:t>برای تصمیم</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گیری بر اساس مقدار یک متغیر می</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توان از </a:t>
            </a:r>
            <a:r>
              <a:rPr lang="en-US" sz="2000" b="0" i="0">
                <a:solidFill>
                  <a:srgbClr val="000000"/>
                </a:solidFill>
                <a:effectLst/>
                <a:cs typeface="B Nazanin" panose="00000400000000000000" pitchFamily="2" charset="-78"/>
              </a:rPr>
              <a:t> </a:t>
            </a:r>
            <a:r>
              <a:rPr lang="en-GB" sz="2000" b="0" i="0">
                <a:solidFill>
                  <a:srgbClr val="000000"/>
                </a:solidFill>
                <a:effectLst/>
                <a:cs typeface="B Nazanin" panose="00000400000000000000" pitchFamily="2" charset="-78"/>
              </a:rPr>
              <a:t>switch-case</a:t>
            </a:r>
            <a:r>
              <a:rPr lang="ar-SA" sz="2000" b="0" i="0">
                <a:solidFill>
                  <a:srgbClr val="000000"/>
                </a:solidFill>
                <a:effectLst/>
                <a:cs typeface="B Nazanin" panose="00000400000000000000" pitchFamily="2" charset="-78"/>
              </a:rPr>
              <a:t>استفاده کرد</a:t>
            </a:r>
            <a:r>
              <a:rPr lang="fa-IR" sz="2000">
                <a:solidFill>
                  <a:srgbClr val="000000"/>
                </a:solidFill>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5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عبارت</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en-US" altLang="en-US" sz="2000" b="0" i="0" u="none" strike="noStrike" cap="none" normalizeH="0" baseline="0">
                <a:ln>
                  <a:noFill/>
                </a:ln>
                <a:solidFill>
                  <a:schemeClr val="tx1"/>
                </a:solidFill>
                <a:effectLst/>
                <a:cs typeface="B Nazanin" panose="00000400000000000000" pitchFamily="2" charset="-78"/>
              </a:rPr>
              <a:t>switch </a:t>
            </a:r>
            <a:r>
              <a:rPr kumimoji="0" lang="ar-SA" altLang="en-US" sz="2000" b="0" i="0" u="none" strike="noStrike" cap="none" normalizeH="0" baseline="0">
                <a:ln>
                  <a:noFill/>
                </a:ln>
                <a:solidFill>
                  <a:schemeClr val="tx1"/>
                </a:solidFill>
                <a:effectLst/>
                <a:cs typeface="B Nazanin" panose="00000400000000000000" pitchFamily="2" charset="-78"/>
              </a:rPr>
              <a:t>یک بار ارزیابی می‌شود</a:t>
            </a:r>
            <a:r>
              <a:rPr kumimoji="0" lang="en-US" altLang="en-US" sz="2000" b="0" i="0" u="none" strike="noStrike" cap="none" normalizeH="0" baseline="0">
                <a:ln>
                  <a:noFill/>
                </a:ln>
                <a:solidFill>
                  <a:schemeClr val="tx1"/>
                </a:solidFill>
                <a:effectLst/>
                <a:cs typeface="B Nazanin" panose="00000400000000000000" pitchFamily="2" charset="-78"/>
              </a:rPr>
              <a:t>.</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p>
          <a:p>
            <a:pPr marL="0" marR="0" lvl="0" indent="0" algn="r" defTabSz="914400" rtl="1" eaLnBrk="0" fontAlgn="base" latinLnBrk="0" hangingPunct="0">
              <a:lnSpc>
                <a:spcPct val="15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مقدار عبارت با مقادیر هر کیس</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(case)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مقایسه می‌شود</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p>
          <a:p>
            <a:pPr marL="0" marR="0" lvl="0" indent="0" algn="r" defTabSz="914400" rtl="1" eaLnBrk="0" fontAlgn="base" latinLnBrk="0" hangingPunct="0">
              <a:lnSpc>
                <a:spcPct val="15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اگر تطابق وجود داشته باشد، بلوک کد مربوطه اجرا می‌شود</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p>
          <a:p>
            <a:pPr marL="0" marR="0" lvl="0" indent="0" algn="r" defTabSz="914400" rtl="1" eaLnBrk="0" fontAlgn="base" latinLnBrk="0" hangingPunct="0">
              <a:lnSpc>
                <a:spcPct val="15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اگر هیچ تطابقی وجود نداشته باشد، بلوک کد پیش‌فرض</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(default)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اجرا می‌شود</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p>
          <a:p>
            <a:pPr marL="0" marR="0" lvl="0" indent="0" algn="r" defTabSz="914400" rtl="1" eaLnBrk="0" fontAlgn="base" latinLnBrk="0" hangingPunct="0">
              <a:lnSpc>
                <a:spcPct val="150000"/>
              </a:lnSpc>
              <a:spcBef>
                <a:spcPct val="0"/>
              </a:spcBef>
              <a:spcAft>
                <a:spcPct val="0"/>
              </a:spcAft>
              <a:buClrTx/>
              <a:buSzTx/>
              <a:buFontTx/>
              <a:buChar char="•"/>
              <a:tabLst/>
            </a:pPr>
            <a:r>
              <a:rPr kumimoji="0" lang="fa-IR"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اگر دستور</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r>
              <a:rPr kumimoji="0" lang="en-US" altLang="en-US" sz="2000" b="0" i="0" u="none" strike="noStrike" cap="none" normalizeH="0" baseline="0">
                <a:ln>
                  <a:noFill/>
                </a:ln>
                <a:solidFill>
                  <a:schemeClr val="tx1"/>
                </a:solidFill>
                <a:effectLst/>
                <a:cs typeface="B Nazanin" panose="00000400000000000000" pitchFamily="2" charset="-78"/>
              </a:rPr>
              <a:t>break </a:t>
            </a:r>
            <a:r>
              <a:rPr kumimoji="0" lang="ar-SA" altLang="en-US" sz="2000" b="0" i="0" u="none" strike="noStrike" cap="none" normalizeH="0" baseline="0">
                <a:ln>
                  <a:noFill/>
                </a:ln>
                <a:solidFill>
                  <a:schemeClr val="tx1"/>
                </a:solidFill>
                <a:effectLst/>
                <a:cs typeface="B Nazanin" panose="00000400000000000000" pitchFamily="2" charset="-78"/>
              </a:rPr>
              <a:t>را حذف کنید، کیس بعدی اجرا می‌شود، حتی اگر مقدار ارزیابی‌شده با آن </a:t>
            </a:r>
            <a:r>
              <a:rPr kumimoji="0" lang="fa-IR" altLang="en-US" sz="2000" b="0" i="0" u="none" strike="noStrike" cap="none" normalizeH="0" baseline="0">
                <a:ln>
                  <a:noFill/>
                </a:ln>
                <a:solidFill>
                  <a:schemeClr val="tx1"/>
                </a:solidFill>
                <a:effectLst/>
                <a:cs typeface="B Nazanin" panose="00000400000000000000" pitchFamily="2" charset="-78"/>
              </a:rPr>
              <a:t>         </a:t>
            </a:r>
            <a:r>
              <a:rPr kumimoji="0" lang="ar-SA" altLang="en-US" sz="2000" b="0" i="0" u="none" strike="noStrike" cap="none" normalizeH="0" baseline="0">
                <a:ln>
                  <a:noFill/>
                </a:ln>
                <a:solidFill>
                  <a:schemeClr val="tx1"/>
                </a:solidFill>
                <a:effectLst/>
                <a:cs typeface="B Nazanin" panose="00000400000000000000" pitchFamily="2" charset="-78"/>
              </a:rPr>
              <a:t>کیس مطابقت نداشته باشد</a:t>
            </a:r>
            <a:r>
              <a:rPr kumimoji="0" lang="en-US" altLang="en-US" sz="2000" b="0" i="0" u="none" strike="noStrike" cap="none" normalizeH="0" baseline="0">
                <a:ln>
                  <a:noFill/>
                </a:ln>
                <a:solidFill>
                  <a:schemeClr val="tx1"/>
                </a:solidFill>
                <a:effectLst/>
                <a:cs typeface="B Nazanin" panose="00000400000000000000" pitchFamily="2" charset="-78"/>
              </a:rPr>
              <a:t>.</a:t>
            </a:r>
            <a:r>
              <a:rPr kumimoji="0" lang="en-US" altLang="en-US" sz="2000" b="0" i="0" u="none" strike="noStrike" cap="none" normalizeH="0" baseline="0">
                <a:ln>
                  <a:noFill/>
                </a:ln>
                <a:solidFill>
                  <a:schemeClr val="tx1"/>
                </a:solidFill>
                <a:effectLst/>
                <a:latin typeface="Arial" panose="020B0604020202020204" pitchFamily="34" charset="0"/>
                <a:cs typeface="B Nazanin" panose="00000400000000000000" pitchFamily="2" charset="-78"/>
              </a:rPr>
              <a:t> </a:t>
            </a:r>
          </a:p>
          <a:p>
            <a:pPr marL="139700" indent="0" algn="r" rtl="1">
              <a:buNone/>
            </a:pPr>
            <a:endParaRPr lang="en-GB" sz="2000">
              <a:cs typeface="B Nazanin" panose="00000400000000000000" pitchFamily="2" charset="-78"/>
            </a:endParaRPr>
          </a:p>
        </p:txBody>
      </p:sp>
    </p:spTree>
    <p:extLst>
      <p:ext uri="{BB962C8B-B14F-4D97-AF65-F5344CB8AC3E}">
        <p14:creationId xmlns:p14="http://schemas.microsoft.com/office/powerpoint/2010/main" val="391345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5E3F2-F49A-3A43-53E9-4706A26ACD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29B2A8-6C11-AEFA-A87E-B7B3B77476E4}"/>
              </a:ext>
            </a:extLst>
          </p:cNvPr>
          <p:cNvSpPr>
            <a:spLocks noGrp="1"/>
          </p:cNvSpPr>
          <p:nvPr>
            <p:ph type="title"/>
          </p:nvPr>
        </p:nvSpPr>
        <p:spPr>
          <a:xfrm>
            <a:off x="720000" y="304604"/>
            <a:ext cx="7668096" cy="572700"/>
          </a:xfrm>
        </p:spPr>
        <p:txBody>
          <a:bodyPr/>
          <a:lstStyle/>
          <a:p>
            <a:pPr algn="r" rtl="1"/>
            <a:r>
              <a:rPr lang="en-US" sz="2800">
                <a:solidFill>
                  <a:srgbClr val="C39113"/>
                </a:solidFill>
              </a:rPr>
              <a:t>Switch case </a:t>
            </a:r>
            <a:endParaRPr lang="en-US" sz="2800" dirty="0">
              <a:solidFill>
                <a:srgbClr val="C39113"/>
              </a:solidFill>
              <a:cs typeface="B Nazanin" panose="00000400000000000000" pitchFamily="2" charset="-78"/>
            </a:endParaRPr>
          </a:p>
        </p:txBody>
      </p:sp>
      <p:sp>
        <p:nvSpPr>
          <p:cNvPr id="4" name="Rectangle 3">
            <a:extLst>
              <a:ext uri="{FF2B5EF4-FFF2-40B4-BE49-F238E27FC236}">
                <a16:creationId xmlns:a16="http://schemas.microsoft.com/office/drawing/2014/main" id="{FF5910D8-8CE2-F907-A128-CACF3C94BA96}"/>
              </a:ext>
            </a:extLst>
          </p:cNvPr>
          <p:cNvSpPr>
            <a:spLocks noChangeArrowheads="1"/>
          </p:cNvSpPr>
          <p:nvPr/>
        </p:nvSpPr>
        <p:spPr bwMode="auto">
          <a:xfrm>
            <a:off x="2474976" y="1302724"/>
            <a:ext cx="4194048" cy="283218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1" u="none" strike="noStrike" cap="none" normalizeH="0" baseline="0">
                <a:ln>
                  <a:noFill/>
                </a:ln>
                <a:solidFill>
                  <a:srgbClr val="89DDFF"/>
                </a:solidFill>
                <a:effectLst/>
                <a:latin typeface="JetBrains Mono" panose="020B0509020102050004" pitchFamily="49" charset="0"/>
              </a:rPr>
              <a:t>switch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CEE3"/>
                </a:solidFill>
                <a:effectLst/>
                <a:latin typeface="JetBrains Mono" panose="020B0509020102050004" pitchFamily="49" charset="0"/>
              </a:rPr>
              <a:t>operand</a:t>
            </a:r>
            <a:r>
              <a:rPr kumimoji="0" lang="en-US" altLang="en-US" sz="1200" b="0" i="0" u="none" strike="noStrike" cap="none" normalizeH="0" baseline="0">
                <a:ln>
                  <a:noFill/>
                </a:ln>
                <a:solidFill>
                  <a:srgbClr val="89DDFF"/>
                </a:solidFill>
                <a:effectLst/>
                <a:latin typeface="JetBrains Mono" panose="020B0509020102050004" pitchFamily="49" charset="0"/>
              </a:rPr>
              <a:t>) {</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case </a:t>
            </a:r>
            <a:r>
              <a:rPr kumimoji="0" lang="en-US" altLang="en-US" sz="1200" b="0" i="0" u="none" strike="noStrike" cap="none" normalizeH="0" baseline="0">
                <a:ln>
                  <a:noFill/>
                </a:ln>
                <a:solidFill>
                  <a:srgbClr val="C3E88D"/>
                </a:solidFill>
                <a:effectLst/>
                <a:latin typeface="JetBrains Mono" panose="020B0509020102050004" pitchFamily="49" charset="0"/>
              </a:rPr>
              <a:t>"+"</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res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num1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num2</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C792EA"/>
                </a:solidFill>
                <a:effectLst/>
                <a:latin typeface="JetBrains Mono" panose="020B0509020102050004" pitchFamily="49" charset="0"/>
              </a:rPr>
              <a:t>break</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case </a:t>
            </a:r>
            <a:r>
              <a:rPr kumimoji="0" lang="en-US" altLang="en-US" sz="1200" b="0" i="0" u="none" strike="noStrike" cap="none" normalizeH="0" baseline="0">
                <a:ln>
                  <a:noFill/>
                </a:ln>
                <a:solidFill>
                  <a:srgbClr val="C3E88D"/>
                </a:solidFill>
                <a:effectLst/>
                <a:latin typeface="JetBrains Mono" panose="020B0509020102050004" pitchFamily="49" charset="0"/>
              </a:rPr>
              <a:t>"-"</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res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numl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CEE3"/>
                </a:solidFill>
                <a:effectLst/>
                <a:latin typeface="JetBrains Mono" panose="020B0509020102050004" pitchFamily="49" charset="0"/>
              </a:rPr>
              <a:t>num2</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C792EA"/>
                </a:solidFill>
                <a:effectLst/>
                <a:latin typeface="JetBrains Mono" panose="020B0509020102050004" pitchFamily="49" charset="0"/>
              </a:rPr>
              <a:t>break</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case </a:t>
            </a:r>
            <a:r>
              <a:rPr kumimoji="0" lang="en-US" altLang="en-US" sz="1200" b="0" i="0" u="none" strike="noStrike" cap="none" normalizeH="0" baseline="0">
                <a:ln>
                  <a:noFill/>
                </a:ln>
                <a:solidFill>
                  <a:srgbClr val="C3E88D"/>
                </a:solidFill>
                <a:effectLst/>
                <a:latin typeface="JetBrains Mono" panose="020B0509020102050004" pitchFamily="49" charset="0"/>
              </a:rPr>
              <a:t>"*"</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res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num1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num2</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C792EA"/>
                </a:solidFill>
                <a:effectLst/>
                <a:latin typeface="JetBrains Mono" panose="020B0509020102050004" pitchFamily="49" charset="0"/>
              </a:rPr>
              <a:t>break</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case </a:t>
            </a:r>
            <a:r>
              <a:rPr kumimoji="0" lang="en-US" altLang="en-US" sz="1200" b="0" i="0" u="none" strike="noStrike" cap="none" normalizeH="0" baseline="0">
                <a:ln>
                  <a:noFill/>
                </a:ln>
                <a:solidFill>
                  <a:srgbClr val="C3E88D"/>
                </a:solidFill>
                <a:effectLst/>
                <a:latin typeface="JetBrains Mono" panose="020B0509020102050004" pitchFamily="49" charset="0"/>
              </a:rPr>
              <a:t>"/"</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res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num1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num2</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C792EA"/>
                </a:solidFill>
                <a:effectLst/>
                <a:latin typeface="JetBrains Mono" panose="020B0509020102050004" pitchFamily="49" charset="0"/>
              </a:rPr>
              <a:t>break</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823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4C659-9FA4-26AB-9CBF-7D7CC8CE28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C002ED-C185-49C3-939B-396A54EE93C9}"/>
              </a:ext>
            </a:extLst>
          </p:cNvPr>
          <p:cNvSpPr>
            <a:spLocks noGrp="1"/>
          </p:cNvSpPr>
          <p:nvPr>
            <p:ph type="title"/>
          </p:nvPr>
        </p:nvSpPr>
        <p:spPr>
          <a:xfrm>
            <a:off x="720000" y="304604"/>
            <a:ext cx="7668096" cy="572700"/>
          </a:xfrm>
        </p:spPr>
        <p:txBody>
          <a:bodyPr/>
          <a:lstStyle/>
          <a:p>
            <a:pPr algn="r" rtl="1"/>
            <a:r>
              <a:rPr lang="en-US" sz="2800">
                <a:solidFill>
                  <a:srgbClr val="C39113"/>
                </a:solidFill>
              </a:rPr>
              <a:t>Enhanced Switch</a:t>
            </a:r>
            <a:endParaRPr lang="en-US" sz="2800" dirty="0">
              <a:solidFill>
                <a:srgbClr val="C39113"/>
              </a:solidFill>
              <a:cs typeface="B Nazanin" panose="00000400000000000000" pitchFamily="2" charset="-78"/>
            </a:endParaRPr>
          </a:p>
        </p:txBody>
      </p:sp>
      <p:sp>
        <p:nvSpPr>
          <p:cNvPr id="5" name="Subtitle 1">
            <a:extLst>
              <a:ext uri="{FF2B5EF4-FFF2-40B4-BE49-F238E27FC236}">
                <a16:creationId xmlns:a16="http://schemas.microsoft.com/office/drawing/2014/main" id="{2D4E1F60-25A6-36A3-80A3-DB674BF08DAD}"/>
              </a:ext>
            </a:extLst>
          </p:cNvPr>
          <p:cNvSpPr>
            <a:spLocks noGrp="1"/>
          </p:cNvSpPr>
          <p:nvPr>
            <p:ph type="subTitle" idx="1"/>
          </p:nvPr>
        </p:nvSpPr>
        <p:spPr>
          <a:xfrm>
            <a:off x="677196" y="1075431"/>
            <a:ext cx="7710900" cy="3455700"/>
          </a:xfrm>
        </p:spPr>
        <p:txBody>
          <a:bodyPr/>
          <a:lstStyle/>
          <a:p>
            <a:pPr marL="139700" indent="0" algn="r" rtl="1">
              <a:buNone/>
            </a:pPr>
            <a:r>
              <a:rPr lang="fa-IR" sz="2000">
                <a:cs typeface="B Nazanin" panose="00000400000000000000" pitchFamily="2" charset="-78"/>
              </a:rPr>
              <a:t>نوعی از </a:t>
            </a:r>
            <a:r>
              <a:rPr lang="en-US" sz="2000">
                <a:cs typeface="B Nazanin" panose="00000400000000000000" pitchFamily="2" charset="-78"/>
              </a:rPr>
              <a:t>switch</a:t>
            </a:r>
            <a:r>
              <a:rPr lang="fa-IR" sz="2000">
                <a:cs typeface="B Nazanin" panose="00000400000000000000" pitchFamily="2" charset="-78"/>
              </a:rPr>
              <a:t> است که بعضی مواقع کار را برای ما آسان‌تر می‌کند؛ چرا که در هر </a:t>
            </a:r>
            <a:r>
              <a:rPr lang="en-US" sz="2000">
                <a:cs typeface="B Nazanin" panose="00000400000000000000" pitchFamily="2" charset="-78"/>
              </a:rPr>
              <a:t>case</a:t>
            </a:r>
            <a:r>
              <a:rPr lang="fa-IR" sz="2000">
                <a:cs typeface="B Nazanin" panose="00000400000000000000" pitchFamily="2" charset="-78"/>
              </a:rPr>
              <a:t> دیگر </a:t>
            </a:r>
            <a:r>
              <a:rPr lang="fa-IR" sz="2000" dirty="0">
                <a:cs typeface="B Nazanin" panose="00000400000000000000" pitchFamily="2" charset="-78"/>
              </a:rPr>
              <a:t>به </a:t>
            </a:r>
            <a:r>
              <a:rPr lang="en-US" sz="2000" dirty="0">
                <a:cs typeface="B Nazanin" panose="00000400000000000000" pitchFamily="2" charset="-78"/>
              </a:rPr>
              <a:t>break</a:t>
            </a:r>
            <a:r>
              <a:rPr lang="en-US" sz="2000">
                <a:cs typeface="B Nazanin" panose="00000400000000000000" pitchFamily="2" charset="-78"/>
              </a:rPr>
              <a:t>;</a:t>
            </a:r>
            <a:r>
              <a:rPr lang="fa-IR" sz="2000">
                <a:cs typeface="B Nazanin" panose="00000400000000000000" pitchFamily="2" charset="-78"/>
              </a:rPr>
              <a:t> نیازی ندارد.</a:t>
            </a:r>
            <a:endParaRPr lang="en-US" sz="2000" dirty="0">
              <a:cs typeface="B Nazanin" panose="00000400000000000000" pitchFamily="2" charset="-78"/>
            </a:endParaRPr>
          </a:p>
        </p:txBody>
      </p:sp>
      <p:sp>
        <p:nvSpPr>
          <p:cNvPr id="7" name="Rectangle 1">
            <a:extLst>
              <a:ext uri="{FF2B5EF4-FFF2-40B4-BE49-F238E27FC236}">
                <a16:creationId xmlns:a16="http://schemas.microsoft.com/office/drawing/2014/main" id="{74220255-8DAD-6077-C8E2-E412C5C3B9F3}"/>
              </a:ext>
            </a:extLst>
          </p:cNvPr>
          <p:cNvSpPr>
            <a:spLocks noChangeArrowheads="1"/>
          </p:cNvSpPr>
          <p:nvPr/>
        </p:nvSpPr>
        <p:spPr bwMode="auto">
          <a:xfrm>
            <a:off x="2067929" y="2221959"/>
            <a:ext cx="5008141" cy="1724190"/>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C3CEE3"/>
                </a:solidFill>
                <a:effectLst/>
                <a:latin typeface="JetBrains Mono" panose="020B0509020102050004" pitchFamily="49" charset="0"/>
              </a:rPr>
              <a:t>move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CEE3"/>
                </a:solidFill>
                <a:effectLst/>
                <a:latin typeface="JetBrains Mono" panose="020B0509020102050004" pitchFamily="49" charset="0"/>
              </a:rPr>
              <a:t>nextLine</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1" u="none" strike="noStrike" cap="none" normalizeH="0" baseline="0">
                <a:ln>
                  <a:noFill/>
                </a:ln>
                <a:solidFill>
                  <a:srgbClr val="89DDFF"/>
                </a:solidFill>
                <a:effectLst/>
                <a:latin typeface="JetBrains Mono" panose="020B0509020102050004" pitchFamily="49" charset="0"/>
              </a:rPr>
              <a:t>switch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CEE3"/>
                </a:solidFill>
                <a:effectLst/>
                <a:latin typeface="JetBrains Mono" panose="020B0509020102050004" pitchFamily="49" charset="0"/>
              </a:rPr>
              <a:t>move</a:t>
            </a:r>
            <a:r>
              <a:rPr kumimoji="0" lang="en-US" altLang="en-US" sz="1200" b="0" i="0" u="none" strike="noStrike" cap="none" normalizeH="0" baseline="0">
                <a:ln>
                  <a:noFill/>
                </a:ln>
                <a:solidFill>
                  <a:srgbClr val="89DDFF"/>
                </a:solidFill>
                <a:effectLst/>
                <a:latin typeface="JetBrains Mono" panose="020B0509020102050004" pitchFamily="49" charset="0"/>
              </a:rPr>
              <a:t>) {</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case </a:t>
            </a:r>
            <a:r>
              <a:rPr kumimoji="0" lang="en-US" altLang="en-US" sz="1200" b="0" i="0" u="none" strike="noStrike" cap="none" normalizeH="0" baseline="0">
                <a:ln>
                  <a:noFill/>
                </a:ln>
                <a:solidFill>
                  <a:srgbClr val="C3E88D"/>
                </a:solidFill>
                <a:effectLst/>
                <a:latin typeface="JetBrains Mono" panose="020B0509020102050004" pitchFamily="49" charset="0"/>
              </a:rPr>
              <a:t>"right" </a:t>
            </a:r>
            <a:r>
              <a:rPr kumimoji="0" lang="en-US" altLang="en-US" sz="1200" b="0" i="0" u="none" strike="noStrike" cap="none" normalizeH="0" baseline="0">
                <a:ln>
                  <a:noFill/>
                </a:ln>
                <a:solidFill>
                  <a:srgbClr val="C3CEE3"/>
                </a:solidFill>
                <a:effectLst/>
                <a:latin typeface="JetBrains Mono" panose="020B0509020102050004" pitchFamily="49" charset="0"/>
              </a:rPr>
              <a:t>-&gt; </a:t>
            </a:r>
            <a:r>
              <a:rPr kumimoji="0" lang="en-US" altLang="en-US" sz="1200" b="0" i="0" u="none" strike="noStrike" cap="none" normalizeH="0" baseline="0">
                <a:ln>
                  <a:noFill/>
                </a:ln>
                <a:solidFill>
                  <a:srgbClr val="FFCB6B"/>
                </a:solidFill>
                <a:effectLst/>
                <a:latin typeface="JetBrains Mono" panose="020B0509020102050004" pitchFamily="49" charset="0"/>
              </a:rPr>
              <a:t>System</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1" i="1" u="none" strike="noStrike" cap="none" normalizeH="0" baseline="0">
                <a:ln>
                  <a:noFill/>
                </a:ln>
                <a:solidFill>
                  <a:srgbClr val="EEFFFF"/>
                </a:solidFill>
                <a:effectLst/>
                <a:latin typeface="JetBrains Mono" panose="020B0509020102050004" pitchFamily="49" charset="0"/>
              </a:rPr>
              <a:t>out</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println</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E88D"/>
                </a:solidFill>
                <a:effectLst/>
                <a:latin typeface="JetBrains Mono" panose="020B0509020102050004" pitchFamily="49" charset="0"/>
              </a:rPr>
              <a:t>"go right"</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case </a:t>
            </a:r>
            <a:r>
              <a:rPr kumimoji="0" lang="en-US" altLang="en-US" sz="1200" b="0" i="0" u="none" strike="noStrike" cap="none" normalizeH="0" baseline="0">
                <a:ln>
                  <a:noFill/>
                </a:ln>
                <a:solidFill>
                  <a:srgbClr val="C3E88D"/>
                </a:solidFill>
                <a:effectLst/>
                <a:latin typeface="JetBrains Mono" panose="020B0509020102050004" pitchFamily="49" charset="0"/>
              </a:rPr>
              <a:t>"left" </a:t>
            </a:r>
            <a:r>
              <a:rPr kumimoji="0" lang="en-US" altLang="en-US" sz="1200" b="0" i="0" u="none" strike="noStrike" cap="none" normalizeH="0" baseline="0">
                <a:ln>
                  <a:noFill/>
                </a:ln>
                <a:solidFill>
                  <a:srgbClr val="C3CEE3"/>
                </a:solidFill>
                <a:effectLst/>
                <a:latin typeface="JetBrains Mono" panose="020B0509020102050004" pitchFamily="49" charset="0"/>
              </a:rPr>
              <a:t>-&gt; </a:t>
            </a:r>
            <a:r>
              <a:rPr kumimoji="0" lang="en-US" altLang="en-US" sz="1200" b="0" i="0" u="none" strike="noStrike" cap="none" normalizeH="0" baseline="0">
                <a:ln>
                  <a:noFill/>
                </a:ln>
                <a:solidFill>
                  <a:srgbClr val="FFCB6B"/>
                </a:solidFill>
                <a:effectLst/>
                <a:latin typeface="JetBrains Mono" panose="020B0509020102050004" pitchFamily="49" charset="0"/>
              </a:rPr>
              <a:t>System</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1" i="1" u="none" strike="noStrike" cap="none" normalizeH="0" baseline="0">
                <a:ln>
                  <a:noFill/>
                </a:ln>
                <a:solidFill>
                  <a:srgbClr val="EEFFFF"/>
                </a:solidFill>
                <a:effectLst/>
                <a:latin typeface="JetBrains Mono" panose="020B0509020102050004" pitchFamily="49" charset="0"/>
              </a:rPr>
              <a:t>out</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println</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E88D"/>
                </a:solidFill>
                <a:effectLst/>
                <a:latin typeface="JetBrains Mono" panose="020B0509020102050004" pitchFamily="49" charset="0"/>
              </a:rPr>
              <a:t>"go left"</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default </a:t>
            </a:r>
            <a:r>
              <a:rPr kumimoji="0" lang="en-US" altLang="en-US" sz="1200" b="0" i="0" u="none" strike="noStrike" cap="none" normalizeH="0" baseline="0">
                <a:ln>
                  <a:noFill/>
                </a:ln>
                <a:solidFill>
                  <a:srgbClr val="C3CEE3"/>
                </a:solidFill>
                <a:effectLst/>
                <a:latin typeface="JetBrains Mono" panose="020B0509020102050004" pitchFamily="49" charset="0"/>
              </a:rPr>
              <a:t>-&gt; </a:t>
            </a:r>
            <a:r>
              <a:rPr kumimoji="0" lang="en-US" altLang="en-US" sz="1200" b="0" i="0" u="none" strike="noStrike" cap="none" normalizeH="0" baseline="0">
                <a:ln>
                  <a:noFill/>
                </a:ln>
                <a:solidFill>
                  <a:srgbClr val="FFCB6B"/>
                </a:solidFill>
                <a:effectLst/>
                <a:latin typeface="JetBrains Mono" panose="020B0509020102050004" pitchFamily="49" charset="0"/>
              </a:rPr>
              <a:t>System</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1" i="1" u="none" strike="noStrike" cap="none" normalizeH="0" baseline="0">
                <a:ln>
                  <a:noFill/>
                </a:ln>
                <a:solidFill>
                  <a:srgbClr val="EEFFFF"/>
                </a:solidFill>
                <a:effectLst/>
                <a:latin typeface="JetBrains Mono" panose="020B0509020102050004" pitchFamily="49" charset="0"/>
              </a:rPr>
              <a:t>out</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println</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E88D"/>
                </a:solidFill>
                <a:effectLst/>
                <a:latin typeface="JetBrains Mono" panose="020B0509020102050004" pitchFamily="49" charset="0"/>
              </a:rPr>
              <a:t>"invalid input"</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0779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1FE48E9-48C4-EA5B-A0DF-E71A21BEB4E6}"/>
              </a:ext>
            </a:extLst>
          </p:cNvPr>
          <p:cNvSpPr>
            <a:spLocks noGrp="1"/>
          </p:cNvSpPr>
          <p:nvPr>
            <p:ph type="subTitle" idx="1"/>
          </p:nvPr>
        </p:nvSpPr>
        <p:spPr>
          <a:xfrm>
            <a:off x="724930" y="1358483"/>
            <a:ext cx="7710900" cy="3455700"/>
          </a:xfrm>
        </p:spPr>
        <p:txBody>
          <a:bodyPr/>
          <a:lstStyle/>
          <a:p>
            <a:pPr marL="139700" indent="0" algn="r" rtl="1">
              <a:buNone/>
            </a:pPr>
            <a:r>
              <a:rPr lang="fa-IR" sz="2000" dirty="0">
                <a:cs typeface="B Nazanin" panose="00000400000000000000" pitchFamily="2" charset="-78"/>
              </a:rPr>
              <a:t>در </a:t>
            </a:r>
            <a:r>
              <a:rPr lang="fa-IR" sz="2000">
                <a:cs typeface="B Nazanin" panose="00000400000000000000" pitchFamily="2" charset="-78"/>
              </a:rPr>
              <a:t>زبان جاوا عبارت</a:t>
            </a:r>
            <a:r>
              <a:rPr lang="en-US" sz="2000">
                <a:cs typeface="B Nazanin" panose="00000400000000000000" pitchFamily="2" charset="-78"/>
              </a:rPr>
              <a:t>ternary </a:t>
            </a:r>
            <a:r>
              <a:rPr lang="fa-IR" sz="2000">
                <a:cs typeface="B Nazanin" panose="00000400000000000000" pitchFamily="2" charset="-78"/>
              </a:rPr>
              <a:t> </a:t>
            </a:r>
            <a:r>
              <a:rPr lang="fa-IR" sz="2000" dirty="0">
                <a:cs typeface="B Nazanin" panose="00000400000000000000" pitchFamily="2" charset="-78"/>
              </a:rPr>
              <a:t>(سه‌گانه) یک شکل فشرده از </a:t>
            </a:r>
            <a:r>
              <a:rPr lang="fa-IR" sz="2000">
                <a:cs typeface="B Nazanin" panose="00000400000000000000" pitchFamily="2" charset="-78"/>
              </a:rPr>
              <a:t>دستور شرطی</a:t>
            </a:r>
            <a:r>
              <a:rPr lang="en-US" sz="2000">
                <a:cs typeface="B Nazanin" panose="00000400000000000000" pitchFamily="2" charset="-78"/>
              </a:rPr>
              <a:t>if-else </a:t>
            </a:r>
            <a:r>
              <a:rPr lang="fa-IR" sz="2000">
                <a:cs typeface="B Nazanin" panose="00000400000000000000" pitchFamily="2" charset="-78"/>
              </a:rPr>
              <a:t> است</a:t>
            </a:r>
            <a:r>
              <a:rPr lang="fa-IR" sz="2000" dirty="0">
                <a:cs typeface="B Nazanin" panose="00000400000000000000" pitchFamily="2" charset="-78"/>
              </a:rPr>
              <a:t>. این عبارت برای انجام یک انتخاب سریع بین دو مقدار مختلف بر اساس یک شرط استفاده می‌شود.</a:t>
            </a:r>
          </a:p>
          <a:p>
            <a:pPr marL="139700" indent="0" algn="r" rtl="1">
              <a:buNone/>
            </a:pPr>
            <a:endParaRPr lang="fa-IR" sz="2000">
              <a:cs typeface="B Nazanin" panose="00000400000000000000" pitchFamily="2" charset="-78"/>
            </a:endParaRPr>
          </a:p>
          <a:p>
            <a:pPr marL="139700" indent="0" algn="r" rtl="1">
              <a:buNone/>
            </a:pPr>
            <a:r>
              <a:rPr lang="fa-IR" sz="2000">
                <a:cs typeface="B Nazanin" panose="00000400000000000000" pitchFamily="2" charset="-78"/>
              </a:rPr>
              <a:t>در مثال زیر اگر </a:t>
            </a:r>
            <a:r>
              <a:rPr lang="fa-IR" sz="2000" dirty="0">
                <a:cs typeface="B Nazanin" panose="00000400000000000000" pitchFamily="2" charset="-78"/>
              </a:rPr>
              <a:t>شرط</a:t>
            </a:r>
            <a:r>
              <a:rPr lang="en-US" sz="2000" dirty="0">
                <a:cs typeface="B Nazanin" panose="00000400000000000000" pitchFamily="2" charset="-78"/>
              </a:rPr>
              <a:t> (</a:t>
            </a:r>
            <a:r>
              <a:rPr lang="en-US" sz="2000" dirty="0" err="1">
                <a:cs typeface="B Nazanin" panose="00000400000000000000" pitchFamily="2" charset="-78"/>
              </a:rPr>
              <a:t>i</a:t>
            </a:r>
            <a:r>
              <a:rPr lang="en-US" sz="2000" dirty="0">
                <a:cs typeface="B Nazanin" panose="00000400000000000000" pitchFamily="2" charset="-78"/>
              </a:rPr>
              <a:t> == </a:t>
            </a:r>
            <a:r>
              <a:rPr lang="en-US" sz="2000">
                <a:cs typeface="B Nazanin" panose="00000400000000000000" pitchFamily="2" charset="-78"/>
              </a:rPr>
              <a:t>8)</a:t>
            </a:r>
            <a:r>
              <a:rPr lang="fa-IR" sz="2000">
                <a:cs typeface="B Nazanin" panose="00000400000000000000" pitchFamily="2" charset="-78"/>
              </a:rPr>
              <a:t>برقرار باشد </a:t>
            </a:r>
            <a:r>
              <a:rPr lang="en-US" sz="2000">
                <a:cs typeface="B Nazanin" panose="00000400000000000000" pitchFamily="2" charset="-78"/>
              </a:rPr>
              <a:t>ternary</a:t>
            </a:r>
            <a:r>
              <a:rPr lang="fa-IR" sz="2000">
                <a:cs typeface="B Nazanin" panose="00000400000000000000" pitchFamily="2" charset="-78"/>
              </a:rPr>
              <a:t> مقدار </a:t>
            </a:r>
            <a:r>
              <a:rPr lang="en-US" sz="2000">
                <a:cs typeface="B Nazanin" panose="00000400000000000000" pitchFamily="2" charset="-78"/>
              </a:rPr>
              <a:t>8</a:t>
            </a:r>
            <a:r>
              <a:rPr lang="fa-IR" sz="2000">
                <a:cs typeface="B Nazanin" panose="00000400000000000000" pitchFamily="2" charset="-78"/>
              </a:rPr>
              <a:t> می‌گیرد </a:t>
            </a:r>
            <a:r>
              <a:rPr lang="fa-IR" sz="2000" dirty="0">
                <a:cs typeface="B Nazanin" panose="00000400000000000000" pitchFamily="2" charset="-78"/>
              </a:rPr>
              <a:t>و اگر </a:t>
            </a:r>
            <a:r>
              <a:rPr lang="fa-IR" sz="2000">
                <a:cs typeface="B Nazanin" panose="00000400000000000000" pitchFamily="2" charset="-78"/>
              </a:rPr>
              <a:t>برقرار نباشد</a:t>
            </a:r>
            <a:r>
              <a:rPr lang="en-US" sz="2000">
                <a:cs typeface="B Nazanin" panose="00000400000000000000" pitchFamily="2" charset="-78"/>
              </a:rPr>
              <a:t>ternary </a:t>
            </a:r>
            <a:r>
              <a:rPr lang="fa-IR" sz="2000">
                <a:cs typeface="B Nazanin" panose="00000400000000000000" pitchFamily="2" charset="-78"/>
              </a:rPr>
              <a:t> مقدار </a:t>
            </a:r>
            <a:r>
              <a:rPr lang="en-US" sz="2000">
                <a:cs typeface="B Nazanin" panose="00000400000000000000" pitchFamily="2" charset="-78"/>
              </a:rPr>
              <a:t>0</a:t>
            </a:r>
            <a:r>
              <a:rPr lang="fa-IR" sz="2000">
                <a:cs typeface="B Nazanin" panose="00000400000000000000" pitchFamily="2" charset="-78"/>
              </a:rPr>
              <a:t> می‌گیرد. </a:t>
            </a:r>
            <a:endParaRPr lang="fa-IR" sz="2000" dirty="0">
              <a:cs typeface="B Nazanin" panose="00000400000000000000" pitchFamily="2" charset="-78"/>
            </a:endParaRPr>
          </a:p>
        </p:txBody>
      </p:sp>
      <p:sp>
        <p:nvSpPr>
          <p:cNvPr id="3" name="Title 2">
            <a:extLst>
              <a:ext uri="{FF2B5EF4-FFF2-40B4-BE49-F238E27FC236}">
                <a16:creationId xmlns:a16="http://schemas.microsoft.com/office/drawing/2014/main" id="{1B1CC16B-437A-ECE1-47FD-46113BE3BD81}"/>
              </a:ext>
            </a:extLst>
          </p:cNvPr>
          <p:cNvSpPr>
            <a:spLocks noGrp="1"/>
          </p:cNvSpPr>
          <p:nvPr>
            <p:ph type="title"/>
          </p:nvPr>
        </p:nvSpPr>
        <p:spPr>
          <a:xfrm>
            <a:off x="731830" y="305066"/>
            <a:ext cx="7704000" cy="572700"/>
          </a:xfrm>
        </p:spPr>
        <p:txBody>
          <a:bodyPr/>
          <a:lstStyle/>
          <a:p>
            <a:pPr algn="r" rtl="1"/>
            <a:r>
              <a:rPr lang="en-US" sz="2800" dirty="0">
                <a:solidFill>
                  <a:srgbClr val="C39113"/>
                </a:solidFill>
              </a:rPr>
              <a:t>Ternary statement</a:t>
            </a:r>
            <a:br>
              <a:rPr lang="en-US" sz="2800" dirty="0">
                <a:solidFill>
                  <a:srgbClr val="C39113"/>
                </a:solidFill>
              </a:rPr>
            </a:br>
            <a:endParaRPr lang="en-US" sz="2800" dirty="0">
              <a:solidFill>
                <a:srgbClr val="C39113"/>
              </a:solidFill>
            </a:endParaRPr>
          </a:p>
        </p:txBody>
      </p:sp>
      <p:sp>
        <p:nvSpPr>
          <p:cNvPr id="4" name="Rectangle 1">
            <a:extLst>
              <a:ext uri="{FF2B5EF4-FFF2-40B4-BE49-F238E27FC236}">
                <a16:creationId xmlns:a16="http://schemas.microsoft.com/office/drawing/2014/main" id="{C7346D1B-DF7C-FFE2-4F7B-3F90E8B523B0}"/>
              </a:ext>
            </a:extLst>
          </p:cNvPr>
          <p:cNvSpPr>
            <a:spLocks noChangeArrowheads="1"/>
          </p:cNvSpPr>
          <p:nvPr/>
        </p:nvSpPr>
        <p:spPr bwMode="auto">
          <a:xfrm>
            <a:off x="2755392" y="3623824"/>
            <a:ext cx="3633216" cy="61619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C3CEE3"/>
                </a:solidFill>
                <a:effectLst/>
                <a:latin typeface="JetBrains Mono" panose="020B0509020102050004" pitchFamily="49" charset="0"/>
              </a:rPr>
              <a:t>i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CEE3"/>
                </a:solidFill>
                <a:effectLst/>
                <a:latin typeface="JetBrains Mono" panose="020B0509020102050004" pitchFamily="49" charset="0"/>
              </a:rPr>
              <a:t>nextInt</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1" u="none" strike="noStrike" cap="none" normalizeH="0" baseline="0">
                <a:ln>
                  <a:noFill/>
                </a:ln>
                <a:solidFill>
                  <a:srgbClr val="FFCB6B"/>
                </a:solidFill>
                <a:effectLst/>
                <a:latin typeface="JetBrains Mono" panose="020B0509020102050004" pitchFamily="49" charset="0"/>
              </a:rPr>
              <a:t>int </a:t>
            </a:r>
            <a:r>
              <a:rPr kumimoji="0" lang="en-US" altLang="en-US" sz="1200" b="0" i="0" u="none" strike="noStrike" cap="none" normalizeH="0" baseline="0">
                <a:ln>
                  <a:noFill/>
                </a:ln>
                <a:solidFill>
                  <a:srgbClr val="EEFFE3"/>
                </a:solidFill>
                <a:effectLst/>
                <a:latin typeface="JetBrains Mono" panose="020B0509020102050004" pitchFamily="49" charset="0"/>
              </a:rPr>
              <a:t>ternary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C3CEE3"/>
                </a:solidFill>
                <a:effectLst/>
                <a:latin typeface="JetBrains Mono" panose="020B0509020102050004" pitchFamily="49" charset="0"/>
              </a:rPr>
              <a:t>i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78C6C"/>
                </a:solidFill>
                <a:effectLst/>
                <a:latin typeface="JetBrains Mono" panose="020B0509020102050004" pitchFamily="49" charset="0"/>
              </a:rPr>
              <a:t>8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78C6C"/>
                </a:solidFill>
                <a:effectLst/>
                <a:latin typeface="JetBrains Mono" panose="020B0509020102050004" pitchFamily="49" charset="0"/>
              </a:rPr>
              <a:t>8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78C6C"/>
                </a:solidFill>
                <a:effectLst/>
                <a:latin typeface="JetBrains Mono" panose="020B0509020102050004" pitchFamily="49" charset="0"/>
              </a:rPr>
              <a:t>0</a:t>
            </a: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9515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7CABC467-7765-59E2-35E8-41B6028D1544}"/>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460B6789-FE64-203C-2CBE-7B7398E0780E}"/>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4000">
                <a:solidFill>
                  <a:srgbClr val="C39113"/>
                </a:solidFill>
                <a:cs typeface="B Roya" panose="00000400000000000000" pitchFamily="2" charset="-78"/>
              </a:rPr>
              <a:t>حلقه‌ها</a:t>
            </a:r>
            <a:endParaRPr sz="4000" dirty="0">
              <a:solidFill>
                <a:srgbClr val="C39113"/>
              </a:solidFill>
            </a:endParaRPr>
          </a:p>
        </p:txBody>
      </p:sp>
      <p:grpSp>
        <p:nvGrpSpPr>
          <p:cNvPr id="1951" name="Google Shape;1951;p49">
            <a:extLst>
              <a:ext uri="{FF2B5EF4-FFF2-40B4-BE49-F238E27FC236}">
                <a16:creationId xmlns:a16="http://schemas.microsoft.com/office/drawing/2014/main" id="{9A08CA9D-BD3C-05C6-E317-A79D0D03D973}"/>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984A1737-9510-D526-C1AD-ED80FC2D9AC2}"/>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9F68276F-6ED3-D085-16AD-0055D6336BA1}"/>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E4F18641-5CA2-0452-A3DF-201B3E029126}"/>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3C21D99F-87FC-FE67-9DE3-DEE1CE62277E}"/>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8E312911-4282-3EC7-7677-CB057EF878E1}"/>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6C4C5E38-BDD2-9BC6-0C02-15024420D4A7}"/>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D32C2C64-74D4-03A2-F59B-3DE7F9722A6F}"/>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D6D53320-3878-CB33-F83D-C69E7E632CC8}"/>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68000A6A-57C9-B4BE-F715-09F498513B63}"/>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88579F12-DF38-28BE-6A22-7A60CCE1E5E0}"/>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451D824A-7816-6AAE-9A3F-B8081D693E25}"/>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12E6248B-216A-50E7-25B3-154C5208B428}"/>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6C53776E-4D3C-2F06-49ED-3FA292EA2598}"/>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56A3DAD9-DC39-4DE9-7178-4566A391D9B3}"/>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859A6F10-4749-59CA-0705-5AE1EA94AD07}"/>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B2A390AC-5877-48FF-B599-3658C2335E2F}"/>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3AF0C800-6B2B-021D-C1FF-54CCF6F42CF9}"/>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C149FE13-FDE4-C516-5DDF-C0B3855C6B0B}"/>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E279DA8F-5FB5-BDEE-98BE-A667EFCD6356}"/>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E552EBD9-EB84-01C6-1E70-72DB6864ACC0}"/>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2A96A07F-A80A-DD0D-A49E-33F261F4E2DC}"/>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103691AF-4F48-B45B-9FDD-2D9E9AF9B05B}"/>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FF7D8F45-0DFF-B24A-9F4B-4690398A6885}"/>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D84DD038-7A66-FB77-FEA2-03C83EDAB494}"/>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FE9CAAAF-8612-73F8-1891-719DCE4C2BB2}"/>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D3888108-2FF5-A01F-B96A-D368AB8C2A82}"/>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8F4546F0-5064-6F50-4AC0-30C03D488C5C}"/>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145A09ED-C6C8-8007-CABC-69CF05E8FD8A}"/>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03B458E3-A478-7659-446A-5FC4651CE7F4}"/>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A15F1E21-94A1-53FF-B9FC-B5DEB9AA4497}"/>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DAD547F5-CFED-BF51-464B-0C40E4A1A592}"/>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B25F8AD7-F90F-2E93-8F2E-DEC07BEF1030}"/>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C922568E-5616-2E60-6D21-92C10D2DB817}"/>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EA61DF6B-2F6D-A364-C2FB-B2DA1528DACC}"/>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5990E324-72D7-7B42-ECC4-EE3A8045FAA7}"/>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F66BF133-77FD-A073-7155-6BB7ABF4559E}"/>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50279E5B-73D9-EF75-CCEC-D3D597DD2977}"/>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A87B140A-C6A1-3B9C-1564-6BB47E0EC694}"/>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60B5AC00-E194-559D-344E-FCE704E29F61}"/>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DBC90BF3-BC18-D983-700F-B3818109D8E9}"/>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5DDACC7B-767B-3E67-3B1A-C1B3DBAEA39B}"/>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68228DD0-1FD1-41C5-CC75-52616FA8B7F1}"/>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6076FE90-D1FE-8007-3B4E-F64478C6F665}"/>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BD2E0FAE-841C-CA8E-2F6F-9629A4A16566}"/>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88D4D50D-81E0-0AB1-33BE-BC63EEF7A6F2}"/>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B419AF29-0482-1BFD-7A67-D2B369EEF079}"/>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1C120BF0-13FF-28C6-3E44-10EDDDEAB398}"/>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802E90E5-6F2D-4CB8-D52B-E4CE4AFEC0D9}"/>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FFCD1958-A74A-51B7-B3AD-EF89C785D60A}"/>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0C5AFB5D-20E4-C5D9-C46E-8B54ED38DF9B}"/>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8181A1EF-8F0B-8938-C20C-69E63040D518}"/>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46CA595C-1BAB-6468-D187-A3635F1CD5E7}"/>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64ACDEE8-BA65-2EEE-14D4-B0AB8F504120}"/>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76CF63AA-F2D4-4438-609A-5BC063EB6631}"/>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1B08F56D-A247-9083-0BF8-2E844D9DA3FA}"/>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01B10BCC-3F98-FE24-9C74-85707B69BE88}"/>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B4FA3EE0-1043-69AD-D422-3A299504C2A3}"/>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972E751A-27C3-8AA5-20F8-0231C808B1BD}"/>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FF69F773-5516-1A96-429D-A35F70EEED61}"/>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18AAD2A7-9D6F-002D-E2CD-EBB87734FA73}"/>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BDD3E25E-B230-9B7B-EA64-72D5A3444AB1}"/>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CEFCA83E-E072-5424-5C4F-FA3CAF40AA79}"/>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9B36A4CA-07C3-95B9-69DF-CE10FC8BBF77}"/>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B247074E-4DAA-C8BB-07C3-1375AA41EBE1}"/>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16578B03-080C-BA9F-6AD5-DD018FC97F63}"/>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8B4B324F-154C-42AB-8B2C-A4B2F7664967}"/>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1AD8A932-AF5D-60B8-0A06-E5EA3E40ED27}"/>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C7104DDF-3600-7517-8001-D3C8F940DBDA}"/>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FC619045-F268-7649-5B95-96809DBE6E9D}"/>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0A3C2BD3-1457-4C17-200D-EE51D90FB776}"/>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91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36"/>
          <p:cNvSpPr txBox="1">
            <a:spLocks noGrp="1"/>
          </p:cNvSpPr>
          <p:nvPr>
            <p:ph type="title"/>
          </p:nvPr>
        </p:nvSpPr>
        <p:spPr>
          <a:xfrm>
            <a:off x="1172800" y="259751"/>
            <a:ext cx="6345600" cy="572698"/>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cs typeface="B Roya" panose="00000400000000000000" pitchFamily="2" charset="-78"/>
              </a:rPr>
              <a:t>مقدمه</a:t>
            </a:r>
            <a:endParaRPr>
              <a:solidFill>
                <a:srgbClr val="C39113"/>
              </a:solidFill>
              <a:cs typeface="B Roya" panose="00000400000000000000" pitchFamily="2" charset="-78"/>
            </a:endParaRPr>
          </a:p>
        </p:txBody>
      </p:sp>
      <p:sp>
        <p:nvSpPr>
          <p:cNvPr id="1459" name="Google Shape;1459;p36"/>
          <p:cNvSpPr txBox="1">
            <a:spLocks noGrp="1"/>
          </p:cNvSpPr>
          <p:nvPr>
            <p:ph type="body" idx="1"/>
          </p:nvPr>
        </p:nvSpPr>
        <p:spPr>
          <a:xfrm>
            <a:off x="393700" y="1054100"/>
            <a:ext cx="7124700" cy="3543300"/>
          </a:xfrm>
          <a:prstGeom prst="rect">
            <a:avLst/>
          </a:prstGeom>
        </p:spPr>
        <p:txBody>
          <a:bodyPr spcFirstLastPara="1" wrap="square" lIns="91425" tIns="91425" rIns="91425" bIns="91425" anchor="t" anchorCtr="0">
            <a:noAutofit/>
          </a:bodyPr>
          <a:lstStyle/>
          <a:p>
            <a:pPr marL="0" indent="0" algn="r" rtl="1">
              <a:buNone/>
            </a:pPr>
            <a:r>
              <a:rPr lang="fa-IR" sz="2000">
                <a:cs typeface="B Nazanin" panose="00000400000000000000" pitchFamily="2" charset="-78"/>
              </a:rPr>
              <a:t>در این جلسه به عنوان اولین قدم برای شروع کار با زبان </a:t>
            </a:r>
            <a:r>
              <a:rPr lang="en-US" sz="2000">
                <a:latin typeface="Gill Sans MT" panose="020B0502020104020203" pitchFamily="34" charset="0"/>
                <a:cs typeface="B Nazanin" panose="00000400000000000000" pitchFamily="2" charset="-78"/>
              </a:rPr>
              <a:t>Java</a:t>
            </a:r>
            <a:r>
              <a:rPr lang="fa-IR" sz="2000">
                <a:latin typeface="Gill Sans MT" panose="020B0502020104020203" pitchFamily="34" charset="0"/>
                <a:cs typeface="B Nazanin" panose="00000400000000000000" pitchFamily="2" charset="-78"/>
              </a:rPr>
              <a:t> ابتدا با بستر و ابزاری که در اختیارمان گذاشته و مفهوم کیت توسعه جاوا (</a:t>
            </a:r>
            <a:r>
              <a:rPr lang="en-US" sz="2000">
                <a:latin typeface="Gill Sans MT" panose="020B0502020104020203" pitchFamily="34" charset="0"/>
                <a:cs typeface="B Nazanin" panose="00000400000000000000" pitchFamily="2" charset="-78"/>
              </a:rPr>
              <a:t>JDK</a:t>
            </a:r>
            <a:r>
              <a:rPr lang="fa-IR" sz="2000">
                <a:latin typeface="Gill Sans MT" panose="020B0502020104020203" pitchFamily="34" charset="0"/>
                <a:cs typeface="B Nazanin" panose="00000400000000000000" pitchFamily="2" charset="-78"/>
              </a:rPr>
              <a:t>) آشنا می‌شویم.</a:t>
            </a:r>
          </a:p>
          <a:p>
            <a:pPr marL="0" indent="0" algn="r" rtl="1">
              <a:buNone/>
            </a:pPr>
            <a:endParaRPr lang="en-US" sz="2000">
              <a:latin typeface="Gill Sans MT" panose="020B0502020104020203" pitchFamily="34" charset="0"/>
              <a:cs typeface="B Nazanin" panose="00000400000000000000" pitchFamily="2" charset="-78"/>
            </a:endParaRPr>
          </a:p>
          <a:p>
            <a:pPr marL="0" indent="0" algn="r" rtl="1">
              <a:buNone/>
            </a:pPr>
            <a:r>
              <a:rPr lang="fa-IR" sz="2000">
                <a:latin typeface="Gill Sans MT" panose="020B0502020104020203" pitchFamily="34" charset="0"/>
                <a:cs typeface="B Nazanin" panose="00000400000000000000" pitchFamily="2" charset="-78"/>
              </a:rPr>
              <a:t>پس از آن</a:t>
            </a:r>
            <a:r>
              <a:rPr lang="fa-IR" sz="2000">
                <a:cs typeface="B Nazanin" panose="00000400000000000000" pitchFamily="2" charset="-78"/>
              </a:rPr>
              <a:t> سینتکس و قواعد پایه زبان جاوا و نحوه استفاده از </a:t>
            </a:r>
            <a:r>
              <a:rPr lang="fa-IR" sz="2000">
                <a:latin typeface="Gill Sans MT" panose="020B0502020104020203" pitchFamily="34" charset="0"/>
                <a:cs typeface="B Nazanin" panose="00000400000000000000" pitchFamily="2" charset="-78"/>
              </a:rPr>
              <a:t>حلقه‌ها (</a:t>
            </a:r>
            <a:r>
              <a:rPr lang="en-US" sz="2000">
                <a:latin typeface="Gill Sans MT" panose="020B0502020104020203" pitchFamily="34" charset="0"/>
                <a:cs typeface="B Nazanin" panose="00000400000000000000" pitchFamily="2" charset="-78"/>
              </a:rPr>
              <a:t>Loop</a:t>
            </a:r>
            <a:r>
              <a:rPr lang="fa-IR" sz="2000">
                <a:latin typeface="Gill Sans MT" panose="020B0502020104020203" pitchFamily="34" charset="0"/>
                <a:cs typeface="B Nazanin" panose="00000400000000000000" pitchFamily="2" charset="-78"/>
              </a:rPr>
              <a:t>) و عبارات شرطی (</a:t>
            </a:r>
            <a:r>
              <a:rPr lang="en-US" sz="2000">
                <a:latin typeface="Gill Sans MT" panose="020B0502020104020203" pitchFamily="34" charset="0"/>
                <a:cs typeface="B Nazanin" panose="00000400000000000000" pitchFamily="2" charset="-78"/>
              </a:rPr>
              <a:t>Conditional statement</a:t>
            </a:r>
            <a:r>
              <a:rPr lang="fa-IR" sz="2000">
                <a:latin typeface="Gill Sans MT" panose="020B0502020104020203" pitchFamily="34" charset="0"/>
                <a:cs typeface="B Nazanin" panose="00000400000000000000" pitchFamily="2" charset="-78"/>
              </a:rPr>
              <a:t>) آشنا شده و طریقه دریافت ورودی و نمایش خروجی در کنسول را خواهیم‌دید.</a:t>
            </a:r>
          </a:p>
          <a:p>
            <a:pPr marL="0" indent="0" algn="r" rtl="1">
              <a:buNone/>
            </a:pPr>
            <a:r>
              <a:rPr lang="fa-IR" sz="2000">
                <a:latin typeface="Gill Sans MT" panose="020B0502020104020203" pitchFamily="34" charset="0"/>
                <a:cs typeface="B Nazanin" panose="00000400000000000000" pitchFamily="2" charset="-78"/>
              </a:rPr>
              <a:t>همچنین به بررسی انواع داده‌ها (</a:t>
            </a:r>
            <a:r>
              <a:rPr lang="en-US" sz="2000">
                <a:latin typeface="Gill Sans MT" panose="020B0502020104020203" pitchFamily="34" charset="0"/>
                <a:cs typeface="B Nazanin" panose="00000400000000000000" pitchFamily="2" charset="-78"/>
              </a:rPr>
              <a:t>Data Types</a:t>
            </a:r>
            <a:r>
              <a:rPr lang="fa-IR" sz="2000">
                <a:latin typeface="Gill Sans MT" panose="020B0502020104020203" pitchFamily="34" charset="0"/>
                <a:cs typeface="B Nazanin" panose="00000400000000000000" pitchFamily="2" charset="-78"/>
              </a:rPr>
              <a:t>) در جاوا خواهیم پرداخت.</a:t>
            </a:r>
          </a:p>
          <a:p>
            <a:pPr marL="0" indent="0" algn="r" rtl="1">
              <a:buNone/>
            </a:pPr>
            <a:endParaRPr lang="fa-IR" sz="2000">
              <a:latin typeface="Gill Sans MT" panose="020B0502020104020203" pitchFamily="34" charset="0"/>
              <a:cs typeface="B Nazanin" panose="00000400000000000000" pitchFamily="2" charset="-78"/>
            </a:endParaRPr>
          </a:p>
          <a:p>
            <a:pPr marL="0" indent="0" algn="r" rtl="1">
              <a:buNone/>
            </a:pPr>
            <a:r>
              <a:rPr lang="fa-IR" sz="2000">
                <a:latin typeface="Gill Sans MT" panose="020B0502020104020203" pitchFamily="34" charset="0"/>
                <a:cs typeface="B Nazanin" panose="00000400000000000000" pitchFamily="2" charset="-78"/>
              </a:rPr>
              <a:t>سپس با ابزار </a:t>
            </a:r>
            <a:r>
              <a:rPr lang="en-US" sz="2000">
                <a:latin typeface="Gill Sans MT" panose="020B0502020104020203" pitchFamily="34" charset="0"/>
                <a:cs typeface="B Nazanin" panose="00000400000000000000" pitchFamily="2" charset="-78"/>
              </a:rPr>
              <a:t>Git</a:t>
            </a:r>
            <a:r>
              <a:rPr lang="fa-IR" sz="2000">
                <a:latin typeface="Gill Sans MT" panose="020B0502020104020203" pitchFamily="34" charset="0"/>
                <a:cs typeface="B Nazanin" panose="00000400000000000000" pitchFamily="2" charset="-78"/>
              </a:rPr>
              <a:t>، ضرورت و چگونگی استفاده از آن آشنا خواهیم ‌شد.</a:t>
            </a:r>
          </a:p>
          <a:p>
            <a:pPr marL="0" indent="0" algn="r" rtl="1">
              <a:buNone/>
            </a:pPr>
            <a:endParaRPr lang="fa-IR" sz="2000">
              <a:latin typeface="Gill Sans MT" panose="020B0502020104020203" pitchFamily="34" charset="0"/>
              <a:cs typeface="B Nazanin" panose="00000400000000000000" pitchFamily="2" charset="-78"/>
            </a:endParaRPr>
          </a:p>
          <a:p>
            <a:pPr marL="0" indent="0" algn="r" rtl="1">
              <a:buNone/>
            </a:pPr>
            <a:r>
              <a:rPr lang="fa-IR" sz="2000">
                <a:latin typeface="Gill Sans MT" panose="020B0502020104020203" pitchFamily="34" charset="0"/>
                <a:cs typeface="B Nazanin" panose="00000400000000000000" pitchFamily="2" charset="-78"/>
              </a:rPr>
              <a:t>و در آخر به کمک یک تمرین مطالب گفته شده را مرور می‌کنیم.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4C2C-EB9C-4871-E29D-D05A938425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166136-C018-97DE-4FA0-F6CA92A54BDA}"/>
              </a:ext>
            </a:extLst>
          </p:cNvPr>
          <p:cNvSpPr>
            <a:spLocks noGrp="1"/>
          </p:cNvSpPr>
          <p:nvPr>
            <p:ph type="title"/>
          </p:nvPr>
        </p:nvSpPr>
        <p:spPr>
          <a:xfrm>
            <a:off x="720000" y="304604"/>
            <a:ext cx="7668096" cy="572700"/>
          </a:xfrm>
        </p:spPr>
        <p:txBody>
          <a:bodyPr/>
          <a:lstStyle/>
          <a:p>
            <a:pPr algn="r" rtl="1"/>
            <a:r>
              <a:rPr lang="en-US" sz="2800">
                <a:solidFill>
                  <a:srgbClr val="C39113"/>
                </a:solidFill>
                <a:cs typeface="B Nazanin" panose="00000400000000000000" pitchFamily="2" charset="-78"/>
              </a:rPr>
              <a:t>for Loop</a:t>
            </a:r>
            <a:endParaRPr lang="en-US" sz="2800" dirty="0">
              <a:solidFill>
                <a:srgbClr val="C39113"/>
              </a:solidFill>
              <a:cs typeface="B Nazanin" panose="00000400000000000000" pitchFamily="2" charset="-78"/>
            </a:endParaRPr>
          </a:p>
        </p:txBody>
      </p:sp>
      <p:sp>
        <p:nvSpPr>
          <p:cNvPr id="5" name="Subtitle 1">
            <a:extLst>
              <a:ext uri="{FF2B5EF4-FFF2-40B4-BE49-F238E27FC236}">
                <a16:creationId xmlns:a16="http://schemas.microsoft.com/office/drawing/2014/main" id="{CDE2A60E-5802-8C97-8883-6C654D8E0161}"/>
              </a:ext>
            </a:extLst>
          </p:cNvPr>
          <p:cNvSpPr>
            <a:spLocks noGrp="1"/>
          </p:cNvSpPr>
          <p:nvPr>
            <p:ph type="subTitle" idx="1"/>
          </p:nvPr>
        </p:nvSpPr>
        <p:spPr>
          <a:xfrm>
            <a:off x="677196" y="1075431"/>
            <a:ext cx="7710900" cy="3455700"/>
          </a:xfrm>
        </p:spPr>
        <p:txBody>
          <a:bodyPr/>
          <a:lstStyle/>
          <a:p>
            <a:pPr marL="139700" indent="0" algn="r" rtl="1">
              <a:buNone/>
            </a:pPr>
            <a:r>
              <a:rPr lang="fa-IR" sz="2000">
                <a:cs typeface="B Nazanin" panose="00000400000000000000" pitchFamily="2" charset="-78"/>
              </a:rPr>
              <a:t>مانند زبان </a:t>
            </a:r>
            <a:r>
              <a:rPr lang="en-US" sz="2000">
                <a:cs typeface="B Nazanin" panose="00000400000000000000" pitchFamily="2" charset="-78"/>
              </a:rPr>
              <a:t>C</a:t>
            </a:r>
            <a:r>
              <a:rPr lang="fa-IR" sz="2000">
                <a:cs typeface="B Nazanin" panose="00000400000000000000" pitchFamily="2" charset="-78"/>
              </a:rPr>
              <a:t> :</a:t>
            </a:r>
            <a:endParaRPr lang="en-US" sz="2000" dirty="0">
              <a:cs typeface="B Nazanin" panose="00000400000000000000" pitchFamily="2" charset="-78"/>
            </a:endParaRPr>
          </a:p>
        </p:txBody>
      </p:sp>
      <p:sp>
        <p:nvSpPr>
          <p:cNvPr id="2" name="Rectangle 1">
            <a:extLst>
              <a:ext uri="{FF2B5EF4-FFF2-40B4-BE49-F238E27FC236}">
                <a16:creationId xmlns:a16="http://schemas.microsoft.com/office/drawing/2014/main" id="{127818DE-8B77-B180-F8E9-4C2F5DB8369C}"/>
              </a:ext>
            </a:extLst>
          </p:cNvPr>
          <p:cNvSpPr>
            <a:spLocks noChangeArrowheads="1"/>
          </p:cNvSpPr>
          <p:nvPr/>
        </p:nvSpPr>
        <p:spPr bwMode="auto">
          <a:xfrm>
            <a:off x="2543826" y="1910088"/>
            <a:ext cx="3977640" cy="89319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1" u="none" strike="noStrike" cap="none" normalizeH="0" baseline="0">
                <a:ln>
                  <a:noFill/>
                </a:ln>
                <a:solidFill>
                  <a:srgbClr val="89DDFF"/>
                </a:solidFill>
                <a:effectLst/>
                <a:latin typeface="JetBrains Mono" panose="020B0509020102050004" pitchFamily="49" charset="0"/>
              </a:rPr>
              <a:t>for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1" u="none" strike="noStrike" cap="none" normalizeH="0" baseline="0">
                <a:ln>
                  <a:noFill/>
                </a:ln>
                <a:solidFill>
                  <a:srgbClr val="FFCB6B"/>
                </a:solidFill>
                <a:effectLst/>
                <a:latin typeface="JetBrains Mono" panose="020B0509020102050004" pitchFamily="49" charset="0"/>
              </a:rPr>
              <a:t>int </a:t>
            </a:r>
            <a:r>
              <a:rPr kumimoji="0" lang="en-US" altLang="en-US" sz="1200" b="0" i="0" u="none" strike="noStrike" cap="none" normalizeH="0" baseline="0">
                <a:ln>
                  <a:noFill/>
                </a:ln>
                <a:solidFill>
                  <a:srgbClr val="EEFFE3"/>
                </a:solidFill>
                <a:effectLst/>
                <a:latin typeface="JetBrains Mono" panose="020B0509020102050004" pitchFamily="49" charset="0"/>
              </a:rPr>
              <a:t>i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78C6C"/>
                </a:solidFill>
                <a:effectLst/>
                <a:latin typeface="JetBrains Mono" panose="020B0509020102050004" pitchFamily="49" charset="0"/>
              </a:rPr>
              <a:t>0</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i </a:t>
            </a:r>
            <a:r>
              <a:rPr kumimoji="0" lang="en-US" altLang="en-US" sz="1200" b="0" i="0" u="none" strike="noStrike" cap="none" normalizeH="0" baseline="0">
                <a:ln>
                  <a:noFill/>
                </a:ln>
                <a:solidFill>
                  <a:srgbClr val="89DDFF"/>
                </a:solidFill>
                <a:effectLst/>
                <a:latin typeface="JetBrains Mono" panose="020B0509020102050004" pitchFamily="49" charset="0"/>
              </a:rPr>
              <a:t>&lt; </a:t>
            </a:r>
            <a:r>
              <a:rPr kumimoji="0" lang="en-US" altLang="en-US" sz="1200" b="0" i="0" u="none" strike="noStrike" cap="none" normalizeH="0" baseline="0">
                <a:ln>
                  <a:noFill/>
                </a:ln>
                <a:solidFill>
                  <a:srgbClr val="F78C6C"/>
                </a:solidFill>
                <a:effectLst/>
                <a:latin typeface="JetBrains Mono" panose="020B0509020102050004" pitchFamily="49" charset="0"/>
              </a:rPr>
              <a:t>5</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i</a:t>
            </a:r>
            <a:r>
              <a:rPr kumimoji="0" lang="en-US" altLang="en-US" sz="1200" b="0" i="0" u="none" strike="noStrike" cap="none" normalizeH="0" baseline="0">
                <a:ln>
                  <a:noFill/>
                </a:ln>
                <a:solidFill>
                  <a:srgbClr val="89DDFF"/>
                </a:solidFill>
                <a:effectLst/>
                <a:latin typeface="JetBrains Mono" panose="020B0509020102050004" pitchFamily="49" charset="0"/>
              </a:rPr>
              <a:t>++) {</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FCB6B"/>
                </a:solidFill>
                <a:effectLst/>
                <a:latin typeface="JetBrains Mono" panose="020B0509020102050004" pitchFamily="49" charset="0"/>
              </a:rPr>
              <a:t>System</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1" i="1" u="none" strike="noStrike" cap="none" normalizeH="0" baseline="0">
                <a:ln>
                  <a:noFill/>
                </a:ln>
                <a:solidFill>
                  <a:srgbClr val="EEFFFF"/>
                </a:solidFill>
                <a:effectLst/>
                <a:latin typeface="JetBrains Mono" panose="020B0509020102050004" pitchFamily="49" charset="0"/>
              </a:rPr>
              <a:t>out</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println</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E88D"/>
                </a:solidFill>
                <a:effectLst/>
                <a:latin typeface="JetBrains Mono" panose="020B0509020102050004" pitchFamily="49" charset="0"/>
              </a:rPr>
              <a:t>"hey"</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5406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B67F0-B8EA-875E-478A-164F12D48D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48D28D-F9D9-476F-0BC5-35AB13C8E431}"/>
              </a:ext>
            </a:extLst>
          </p:cNvPr>
          <p:cNvSpPr>
            <a:spLocks noGrp="1"/>
          </p:cNvSpPr>
          <p:nvPr>
            <p:ph type="title"/>
          </p:nvPr>
        </p:nvSpPr>
        <p:spPr>
          <a:xfrm>
            <a:off x="720000" y="304604"/>
            <a:ext cx="7668096" cy="572700"/>
          </a:xfrm>
        </p:spPr>
        <p:txBody>
          <a:bodyPr/>
          <a:lstStyle/>
          <a:p>
            <a:pPr algn="r" rtl="1"/>
            <a:r>
              <a:rPr lang="en-US" sz="2800">
                <a:solidFill>
                  <a:srgbClr val="C39113"/>
                </a:solidFill>
                <a:cs typeface="B Nazanin" panose="00000400000000000000" pitchFamily="2" charset="-78"/>
              </a:rPr>
              <a:t>for-each Loop</a:t>
            </a:r>
            <a:endParaRPr lang="en-US" sz="2800" dirty="0">
              <a:solidFill>
                <a:srgbClr val="C39113"/>
              </a:solidFill>
              <a:cs typeface="B Nazanin" panose="00000400000000000000" pitchFamily="2" charset="-78"/>
            </a:endParaRPr>
          </a:p>
        </p:txBody>
      </p:sp>
      <p:sp>
        <p:nvSpPr>
          <p:cNvPr id="5" name="Subtitle 1">
            <a:extLst>
              <a:ext uri="{FF2B5EF4-FFF2-40B4-BE49-F238E27FC236}">
                <a16:creationId xmlns:a16="http://schemas.microsoft.com/office/drawing/2014/main" id="{6F655E8C-8A28-1DAB-889F-50587994B472}"/>
              </a:ext>
            </a:extLst>
          </p:cNvPr>
          <p:cNvSpPr>
            <a:spLocks noGrp="1"/>
          </p:cNvSpPr>
          <p:nvPr>
            <p:ph type="subTitle" idx="1"/>
          </p:nvPr>
        </p:nvSpPr>
        <p:spPr>
          <a:xfrm>
            <a:off x="677196" y="1075431"/>
            <a:ext cx="7710900" cy="3455700"/>
          </a:xfrm>
        </p:spPr>
        <p:txBody>
          <a:bodyPr/>
          <a:lstStyle/>
          <a:p>
            <a:pPr marL="139700" indent="0" algn="r" rtl="1">
              <a:buNone/>
            </a:pPr>
            <a:r>
              <a:rPr lang="fa-IR" sz="2000">
                <a:cs typeface="B Nazanin" panose="00000400000000000000" pitchFamily="2" charset="-78"/>
              </a:rPr>
              <a:t>حلقه </a:t>
            </a:r>
            <a:r>
              <a:rPr lang="en-US" sz="2000">
                <a:cs typeface="B Nazanin" panose="00000400000000000000" pitchFamily="2" charset="-78"/>
              </a:rPr>
              <a:t>for-each</a:t>
            </a:r>
            <a:r>
              <a:rPr lang="fa-IR" sz="2000">
                <a:cs typeface="B Nazanin" panose="00000400000000000000" pitchFamily="2" charset="-78"/>
              </a:rPr>
              <a:t> از اولین عضو یک آرایه شروع کرده و به ترتیب پیمایش را ادامه می‌دهد.</a:t>
            </a:r>
          </a:p>
          <a:p>
            <a:pPr marL="139700" indent="0" algn="r" rtl="1">
              <a:buNone/>
            </a:pPr>
            <a:endParaRPr lang="fa-IR" sz="2000">
              <a:cs typeface="B Nazanin" panose="00000400000000000000" pitchFamily="2" charset="-78"/>
            </a:endParaRPr>
          </a:p>
          <a:p>
            <a:pPr marL="139700" indent="0" algn="r" rtl="1">
              <a:buNone/>
            </a:pPr>
            <a:endParaRPr lang="fa-IR" sz="2000">
              <a:cs typeface="B Nazanin" panose="00000400000000000000" pitchFamily="2" charset="-78"/>
            </a:endParaRPr>
          </a:p>
          <a:p>
            <a:pPr marL="139700" indent="0" algn="r" rtl="1">
              <a:buNone/>
            </a:pPr>
            <a:endParaRPr lang="fa-IR" sz="2000">
              <a:cs typeface="B Nazanin" panose="00000400000000000000" pitchFamily="2" charset="-78"/>
            </a:endParaRPr>
          </a:p>
          <a:p>
            <a:pPr marL="139700" indent="0" algn="r" rtl="1">
              <a:buNone/>
            </a:pPr>
            <a:endParaRPr lang="fa-IR" sz="2000">
              <a:cs typeface="B Nazanin" panose="00000400000000000000" pitchFamily="2" charset="-78"/>
            </a:endParaRPr>
          </a:p>
          <a:p>
            <a:pPr marL="482600" indent="-342900" algn="r" rtl="1">
              <a:buFont typeface="Wingdings" panose="05000000000000000000" pitchFamily="2" charset="2"/>
              <a:buChar char="v"/>
            </a:pPr>
            <a:r>
              <a:rPr lang="fa-IR" sz="2000">
                <a:cs typeface="B Nazanin" panose="00000400000000000000" pitchFamily="2" charset="-78"/>
              </a:rPr>
              <a:t>در آینده خواهیم دید این نوع حلقه برای کالکشن‌ها نیز قابل استفاده است. (مانند لیست‌ها و ست‌ها)</a:t>
            </a:r>
            <a:endParaRPr lang="en-US" sz="2000">
              <a:cs typeface="B Nazanin" panose="00000400000000000000" pitchFamily="2" charset="-78"/>
            </a:endParaRPr>
          </a:p>
          <a:p>
            <a:pPr marL="482600" indent="-342900" algn="r" rtl="1">
              <a:buFont typeface="Wingdings" panose="05000000000000000000" pitchFamily="2" charset="2"/>
              <a:buChar char="v"/>
            </a:pPr>
            <a:r>
              <a:rPr lang="fa-IR" sz="2000">
                <a:cs typeface="B Nazanin" panose="00000400000000000000" pitchFamily="2" charset="-78"/>
              </a:rPr>
              <a:t>توجه کنید که در هر نوبت </a:t>
            </a:r>
            <a:r>
              <a:rPr lang="en-US" sz="2000">
                <a:cs typeface="B Nazanin" panose="00000400000000000000" pitchFamily="2" charset="-78"/>
              </a:rPr>
              <a:t>iterate</a:t>
            </a:r>
            <a:r>
              <a:rPr lang="fa-IR" sz="2000">
                <a:cs typeface="B Nazanin" panose="00000400000000000000" pitchFamily="2" charset="-78"/>
              </a:rPr>
              <a:t> کردن در این روش، </a:t>
            </a:r>
            <a:r>
              <a:rPr lang="fa-IR" sz="2000" b="1">
                <a:cs typeface="B Nazanin" panose="00000400000000000000" pitchFamily="2" charset="-78"/>
              </a:rPr>
              <a:t>مقدار</a:t>
            </a:r>
            <a:r>
              <a:rPr lang="fa-IR" sz="2000">
                <a:cs typeface="B Nazanin" panose="00000400000000000000" pitchFamily="2" charset="-78"/>
              </a:rPr>
              <a:t> عضو مورد نظر از مجموعه در متغیر تعریف شده (</a:t>
            </a:r>
            <a:r>
              <a:rPr lang="en-US" sz="2000">
                <a:cs typeface="B Nazanin" panose="00000400000000000000" pitchFamily="2" charset="-78"/>
              </a:rPr>
              <a:t>i</a:t>
            </a:r>
            <a:r>
              <a:rPr lang="fa-IR" sz="2000">
                <a:cs typeface="B Nazanin" panose="00000400000000000000" pitchFamily="2" charset="-78"/>
              </a:rPr>
              <a:t> در مثال بالا) کپی می‌شود. در نتیجه در بدنه حلقه برای تغییر آن عضو دسترسی لازم را نداریم.</a:t>
            </a:r>
            <a:endParaRPr lang="en-US" sz="2000" dirty="0">
              <a:cs typeface="B Nazanin" panose="00000400000000000000" pitchFamily="2" charset="-78"/>
            </a:endParaRPr>
          </a:p>
        </p:txBody>
      </p:sp>
      <p:sp>
        <p:nvSpPr>
          <p:cNvPr id="4" name="Rectangle 1">
            <a:extLst>
              <a:ext uri="{FF2B5EF4-FFF2-40B4-BE49-F238E27FC236}">
                <a16:creationId xmlns:a16="http://schemas.microsoft.com/office/drawing/2014/main" id="{2F685C50-F54A-8DE2-8532-2D27A602CD9A}"/>
              </a:ext>
            </a:extLst>
          </p:cNvPr>
          <p:cNvSpPr>
            <a:spLocks noChangeArrowheads="1"/>
          </p:cNvSpPr>
          <p:nvPr/>
        </p:nvSpPr>
        <p:spPr bwMode="auto">
          <a:xfrm>
            <a:off x="2657856" y="1633089"/>
            <a:ext cx="3828288" cy="1170192"/>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1" u="none" strike="noStrike" cap="none" normalizeH="0" baseline="0">
                <a:ln>
                  <a:noFill/>
                </a:ln>
                <a:solidFill>
                  <a:srgbClr val="FFCB6B"/>
                </a:solidFill>
                <a:effectLst/>
                <a:latin typeface="JetBrains Mono" panose="020B0509020102050004" pitchFamily="49" charset="0"/>
              </a:rPr>
              <a:t>int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myArr </a:t>
            </a:r>
            <a:r>
              <a:rPr kumimoji="0" lang="en-US" altLang="en-US" sz="1200" b="0" i="0" u="none" strike="noStrike" cap="none" normalizeH="0" baseline="0">
                <a:ln>
                  <a:noFill/>
                </a:ln>
                <a:solidFill>
                  <a:srgbClr val="89DDFF"/>
                </a:solidFill>
                <a:effectLst/>
                <a:latin typeface="JetBrains Mono" panose="020B0509020102050004" pitchFamily="49" charset="0"/>
              </a:rPr>
              <a:t>= { </a:t>
            </a:r>
            <a:r>
              <a:rPr kumimoji="0" lang="en-US" altLang="en-US" sz="1200" b="0" i="0" u="none" strike="noStrike" cap="none" normalizeH="0" baseline="0">
                <a:ln>
                  <a:noFill/>
                </a:ln>
                <a:solidFill>
                  <a:srgbClr val="F78C6C"/>
                </a:solidFill>
                <a:effectLst/>
                <a:latin typeface="JetBrains Mono" panose="020B0509020102050004" pitchFamily="49" charset="0"/>
              </a:rPr>
              <a:t>1</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78C6C"/>
                </a:solidFill>
                <a:effectLst/>
                <a:latin typeface="JetBrains Mono" panose="020B0509020102050004" pitchFamily="49" charset="0"/>
              </a:rPr>
              <a:t>54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F78C6C"/>
                </a:solidFill>
                <a:effectLst/>
                <a:latin typeface="JetBrains Mono" panose="020B0509020102050004" pitchFamily="49" charset="0"/>
              </a:rPr>
              <a:t>93</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78C6C"/>
                </a:solidFill>
                <a:effectLst/>
                <a:latin typeface="JetBrains Mono" panose="020B0509020102050004" pitchFamily="49" charset="0"/>
              </a:rPr>
              <a:t>312</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1" u="none" strike="noStrike" cap="none" normalizeH="0" baseline="0">
                <a:ln>
                  <a:noFill/>
                </a:ln>
                <a:solidFill>
                  <a:srgbClr val="89DDFF"/>
                </a:solidFill>
                <a:effectLst/>
                <a:latin typeface="JetBrains Mono" panose="020B0509020102050004" pitchFamily="49" charset="0"/>
              </a:rPr>
              <a:t>for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1" u="none" strike="noStrike" cap="none" normalizeH="0" baseline="0">
                <a:ln>
                  <a:noFill/>
                </a:ln>
                <a:solidFill>
                  <a:srgbClr val="FFCB6B"/>
                </a:solidFill>
                <a:effectLst/>
                <a:latin typeface="JetBrains Mono" panose="020B0509020102050004" pitchFamily="49" charset="0"/>
              </a:rPr>
              <a:t>int </a:t>
            </a:r>
            <a:r>
              <a:rPr kumimoji="0" lang="en-US" altLang="en-US" sz="1200" b="0" i="0" u="none" strike="noStrike" cap="none" normalizeH="0" baseline="0">
                <a:ln>
                  <a:noFill/>
                </a:ln>
                <a:solidFill>
                  <a:srgbClr val="EEFFE3"/>
                </a:solidFill>
                <a:effectLst/>
                <a:latin typeface="JetBrains Mono" panose="020B0509020102050004" pitchFamily="49" charset="0"/>
              </a:rPr>
              <a:t>i</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myArr</a:t>
            </a:r>
            <a:r>
              <a:rPr kumimoji="0" lang="en-US" altLang="en-US" sz="1200" b="0" i="0" u="none" strike="noStrike" cap="none" normalizeH="0" baseline="0">
                <a:ln>
                  <a:noFill/>
                </a:ln>
                <a:solidFill>
                  <a:srgbClr val="89DDFF"/>
                </a:solidFill>
                <a:effectLst/>
                <a:latin typeface="JetBrains Mono" panose="020B0509020102050004" pitchFamily="49" charset="0"/>
              </a:rPr>
              <a:t>) {</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FCB6B"/>
                </a:solidFill>
                <a:effectLst/>
                <a:latin typeface="JetBrains Mono" panose="020B0509020102050004" pitchFamily="49" charset="0"/>
              </a:rPr>
              <a:t>System</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1" i="1" u="none" strike="noStrike" cap="none" normalizeH="0" baseline="0">
                <a:ln>
                  <a:noFill/>
                </a:ln>
                <a:solidFill>
                  <a:srgbClr val="EEFFFF"/>
                </a:solidFill>
                <a:effectLst/>
                <a:latin typeface="JetBrains Mono" panose="020B0509020102050004" pitchFamily="49" charset="0"/>
              </a:rPr>
              <a:t>out</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println</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EEFFE3"/>
                </a:solidFill>
                <a:effectLst/>
                <a:latin typeface="JetBrains Mono" panose="020B0509020102050004" pitchFamily="49" charset="0"/>
              </a:rPr>
              <a:t>i</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0595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204A1-E370-0F6D-AD16-95D9BB8916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E0734F-946B-59FA-FD79-8FA9B652220F}"/>
              </a:ext>
            </a:extLst>
          </p:cNvPr>
          <p:cNvSpPr>
            <a:spLocks noGrp="1"/>
          </p:cNvSpPr>
          <p:nvPr>
            <p:ph type="title"/>
          </p:nvPr>
        </p:nvSpPr>
        <p:spPr>
          <a:xfrm>
            <a:off x="720000" y="304604"/>
            <a:ext cx="7668096" cy="572700"/>
          </a:xfrm>
        </p:spPr>
        <p:txBody>
          <a:bodyPr/>
          <a:lstStyle/>
          <a:p>
            <a:pPr algn="r" rtl="1"/>
            <a:r>
              <a:rPr lang="en-US" sz="2800">
                <a:solidFill>
                  <a:srgbClr val="C39113"/>
                </a:solidFill>
                <a:cs typeface="B Nazanin" panose="00000400000000000000" pitchFamily="2" charset="-78"/>
              </a:rPr>
              <a:t>while Loop</a:t>
            </a:r>
            <a:endParaRPr lang="en-US" sz="2800" dirty="0">
              <a:solidFill>
                <a:srgbClr val="C39113"/>
              </a:solidFill>
              <a:cs typeface="B Nazanin" panose="00000400000000000000" pitchFamily="2" charset="-78"/>
            </a:endParaRPr>
          </a:p>
        </p:txBody>
      </p:sp>
      <p:sp>
        <p:nvSpPr>
          <p:cNvPr id="2" name="Subtitle 1">
            <a:extLst>
              <a:ext uri="{FF2B5EF4-FFF2-40B4-BE49-F238E27FC236}">
                <a16:creationId xmlns:a16="http://schemas.microsoft.com/office/drawing/2014/main" id="{F545A80B-522F-4803-85DD-26B88236C399}"/>
              </a:ext>
            </a:extLst>
          </p:cNvPr>
          <p:cNvSpPr>
            <a:spLocks noGrp="1" noChangeArrowheads="1"/>
          </p:cNvSpPr>
          <p:nvPr>
            <p:ph type="subTitle" idx="1"/>
          </p:nvPr>
        </p:nvSpPr>
        <p:spPr bwMode="auto">
          <a:xfrm>
            <a:off x="3393363" y="1172987"/>
            <a:ext cx="2321369" cy="923330"/>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1" u="none" strike="noStrike" cap="none" normalizeH="0" baseline="0">
                <a:ln>
                  <a:noFill/>
                </a:ln>
                <a:solidFill>
                  <a:srgbClr val="89DDFF"/>
                </a:solidFill>
                <a:effectLst/>
                <a:latin typeface="JetBrains Mono" panose="020B0509020102050004" pitchFamily="49" charset="0"/>
              </a:rPr>
              <a:t>while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CEE3"/>
                </a:solidFill>
                <a:effectLst/>
                <a:latin typeface="JetBrains Mono" panose="020B0509020102050004" pitchFamily="49" charset="0"/>
              </a:rPr>
              <a:t>condition</a:t>
            </a:r>
            <a:r>
              <a:rPr kumimoji="0" lang="en-US" altLang="en-US" sz="1200" b="0" i="0" u="none" strike="noStrike" cap="none" normalizeH="0" baseline="0">
                <a:ln>
                  <a:noFill/>
                </a:ln>
                <a:solidFill>
                  <a:srgbClr val="89DDFF"/>
                </a:solidFill>
                <a:effectLst/>
                <a:latin typeface="JetBrains Mono" panose="020B0509020102050004" pitchFamily="49" charset="0"/>
              </a:rPr>
              <a:t>) {</a:t>
            </a:r>
            <a:br>
              <a:rPr kumimoji="0" lang="en-US" altLang="en-US" sz="1200" b="0" i="0" u="none" strike="noStrike" cap="none" normalizeH="0" baseline="0">
                <a:ln>
                  <a:noFill/>
                </a:ln>
                <a:solidFill>
                  <a:srgbClr val="89DDFF"/>
                </a:solidFill>
                <a:effectLst/>
                <a:latin typeface="JetBrains Mono" panose="020B0509020102050004" pitchFamily="49" charset="0"/>
              </a:rPr>
            </a:b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11EFDDB3-C0C2-7880-622A-FEEA6BC8FCE2}"/>
              </a:ext>
            </a:extLst>
          </p:cNvPr>
          <p:cNvSpPr>
            <a:spLocks noChangeArrowheads="1"/>
          </p:cNvSpPr>
          <p:nvPr/>
        </p:nvSpPr>
        <p:spPr bwMode="auto">
          <a:xfrm>
            <a:off x="2103120" y="2523322"/>
            <a:ext cx="4937760" cy="144719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1" u="none" strike="noStrike" cap="none" normalizeH="0" baseline="0">
                <a:ln>
                  <a:noFill/>
                </a:ln>
                <a:solidFill>
                  <a:srgbClr val="FFCB6B"/>
                </a:solidFill>
                <a:effectLst/>
                <a:latin typeface="JetBrains Mono" panose="020B0509020102050004" pitchFamily="49" charset="0"/>
              </a:rPr>
              <a:t>int </a:t>
            </a:r>
            <a:r>
              <a:rPr kumimoji="0" lang="en-US" altLang="en-US" sz="1200" b="0" i="0" u="none" strike="noStrike" cap="none" normalizeH="0" baseline="0">
                <a:ln>
                  <a:noFill/>
                </a:ln>
                <a:solidFill>
                  <a:srgbClr val="EEFFE3"/>
                </a:solidFill>
                <a:effectLst/>
                <a:latin typeface="JetBrains Mono" panose="020B0509020102050004" pitchFamily="49" charset="0"/>
              </a:rPr>
              <a:t>cnt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78C6C"/>
                </a:solidFill>
                <a:effectLst/>
                <a:latin typeface="JetBrains Mono" panose="020B0509020102050004" pitchFamily="49" charset="0"/>
              </a:rPr>
              <a:t>5</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1" u="none" strike="noStrike" cap="none" normalizeH="0" baseline="0">
                <a:ln>
                  <a:noFill/>
                </a:ln>
                <a:solidFill>
                  <a:srgbClr val="89DDFF"/>
                </a:solidFill>
                <a:effectLst/>
                <a:latin typeface="JetBrains Mono" panose="020B0509020102050004" pitchFamily="49" charset="0"/>
              </a:rPr>
              <a:t>while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EEFFE3"/>
                </a:solidFill>
                <a:effectLst/>
                <a:latin typeface="JetBrains Mono" panose="020B0509020102050004" pitchFamily="49" charset="0"/>
              </a:rPr>
              <a:t>cnt </a:t>
            </a:r>
            <a:r>
              <a:rPr kumimoji="0" lang="en-US" altLang="en-US" sz="1200" b="0" i="0" u="none" strike="noStrike" cap="none" normalizeH="0" baseline="0">
                <a:ln>
                  <a:noFill/>
                </a:ln>
                <a:solidFill>
                  <a:srgbClr val="89DDFF"/>
                </a:solidFill>
                <a:effectLst/>
                <a:latin typeface="JetBrains Mono" panose="020B0509020102050004" pitchFamily="49" charset="0"/>
              </a:rPr>
              <a:t>&gt; </a:t>
            </a:r>
            <a:r>
              <a:rPr kumimoji="0" lang="en-US" altLang="en-US" sz="1200" b="0" i="0" u="none" strike="noStrike" cap="none" normalizeH="0" baseline="0">
                <a:ln>
                  <a:noFill/>
                </a:ln>
                <a:solidFill>
                  <a:srgbClr val="F78C6C"/>
                </a:solidFill>
                <a:effectLst/>
                <a:latin typeface="JetBrains Mono" panose="020B0509020102050004" pitchFamily="49" charset="0"/>
              </a:rPr>
              <a:t>0</a:t>
            </a:r>
            <a:r>
              <a:rPr kumimoji="0" lang="en-US" altLang="en-US" sz="1200" b="0" i="0" u="none" strike="noStrike" cap="none" normalizeH="0" baseline="0">
                <a:ln>
                  <a:noFill/>
                </a:ln>
                <a:solidFill>
                  <a:srgbClr val="89DDFF"/>
                </a:solidFill>
                <a:effectLst/>
                <a:latin typeface="JetBrains Mono" panose="020B0509020102050004" pitchFamily="49" charset="0"/>
              </a:rPr>
              <a:t>) {</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FCB6B"/>
                </a:solidFill>
                <a:effectLst/>
                <a:latin typeface="JetBrains Mono" panose="020B0509020102050004" pitchFamily="49" charset="0"/>
              </a:rPr>
              <a:t>System</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1" i="1" u="none" strike="noStrike" cap="none" normalizeH="0" baseline="0">
                <a:ln>
                  <a:noFill/>
                </a:ln>
                <a:solidFill>
                  <a:srgbClr val="EEFFFF"/>
                </a:solidFill>
                <a:effectLst/>
                <a:latin typeface="JetBrains Mono" panose="020B0509020102050004" pitchFamily="49" charset="0"/>
              </a:rPr>
              <a:t>out</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println</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E88D"/>
                </a:solidFill>
                <a:effectLst/>
                <a:latin typeface="JetBrains Mono" panose="020B0509020102050004" pitchFamily="49" charset="0"/>
              </a:rPr>
              <a:t>"We are in the loop"</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cnt</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5009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7F77-0D6A-053F-1662-F25863820C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A0430-B0E2-111C-19FE-EE605A90D124}"/>
              </a:ext>
            </a:extLst>
          </p:cNvPr>
          <p:cNvSpPr>
            <a:spLocks noGrp="1"/>
          </p:cNvSpPr>
          <p:nvPr>
            <p:ph type="title"/>
          </p:nvPr>
        </p:nvSpPr>
        <p:spPr>
          <a:xfrm>
            <a:off x="720000" y="304604"/>
            <a:ext cx="7668096" cy="572700"/>
          </a:xfrm>
        </p:spPr>
        <p:txBody>
          <a:bodyPr/>
          <a:lstStyle/>
          <a:p>
            <a:pPr algn="r" rtl="1"/>
            <a:r>
              <a:rPr lang="en-US" sz="2800">
                <a:solidFill>
                  <a:srgbClr val="C39113"/>
                </a:solidFill>
                <a:cs typeface="B Nazanin" panose="00000400000000000000" pitchFamily="2" charset="-78"/>
              </a:rPr>
              <a:t>do-while Loop</a:t>
            </a:r>
            <a:endParaRPr lang="en-US" sz="2800" dirty="0">
              <a:solidFill>
                <a:srgbClr val="C39113"/>
              </a:solidFill>
              <a:cs typeface="B Nazanin" panose="00000400000000000000" pitchFamily="2" charset="-78"/>
            </a:endParaRPr>
          </a:p>
        </p:txBody>
      </p:sp>
      <p:sp>
        <p:nvSpPr>
          <p:cNvPr id="4" name="Subtitle 3">
            <a:extLst>
              <a:ext uri="{FF2B5EF4-FFF2-40B4-BE49-F238E27FC236}">
                <a16:creationId xmlns:a16="http://schemas.microsoft.com/office/drawing/2014/main" id="{FB12EB5C-34C3-FEC7-39D5-427454EF114E}"/>
              </a:ext>
            </a:extLst>
          </p:cNvPr>
          <p:cNvSpPr>
            <a:spLocks noGrp="1"/>
          </p:cNvSpPr>
          <p:nvPr>
            <p:ph type="subTitle" idx="1"/>
          </p:nvPr>
        </p:nvSpPr>
        <p:spPr>
          <a:xfrm>
            <a:off x="713225" y="1160775"/>
            <a:ext cx="7710900" cy="1923801"/>
          </a:xfrm>
        </p:spPr>
        <p:txBody>
          <a:bodyPr/>
          <a:lstStyle/>
          <a:p>
            <a:pPr marL="0" algn="r" rtl="1">
              <a:buNone/>
            </a:pPr>
            <a:r>
              <a:rPr lang="ar-SA" sz="2000" b="0" i="0">
                <a:solidFill>
                  <a:srgbClr val="000000"/>
                </a:solidFill>
                <a:effectLst/>
                <a:cs typeface="B Nazanin" panose="00000400000000000000" pitchFamily="2" charset="-78"/>
              </a:rPr>
              <a:t>دقت کنی</a:t>
            </a:r>
            <a:r>
              <a:rPr lang="fa-IR" sz="2000" b="0" i="0">
                <a:solidFill>
                  <a:srgbClr val="000000"/>
                </a:solidFill>
                <a:effectLst/>
                <a:cs typeface="B Nazanin" panose="00000400000000000000" pitchFamily="2" charset="-78"/>
              </a:rPr>
              <a:t>د که بدنه‌ی</a:t>
            </a:r>
            <a:r>
              <a:rPr lang="ar-SA" sz="2000" b="0" i="0">
                <a:solidFill>
                  <a:srgbClr val="000000"/>
                </a:solidFill>
                <a:effectLst/>
                <a:cs typeface="B Nazanin" panose="00000400000000000000" pitchFamily="2" charset="-78"/>
              </a:rPr>
              <a:t> این نوع حلقه حداقل یک بار اجرا خواهد شد.</a:t>
            </a:r>
          </a:p>
          <a:p>
            <a:pPr marL="25400" indent="-342900" algn="r" rtl="1">
              <a:buFont typeface="Wingdings" panose="05000000000000000000" pitchFamily="2" charset="2"/>
              <a:buChar char="v"/>
            </a:pPr>
            <a:r>
              <a:rPr lang="ar-SA" sz="2000" b="0" i="0">
                <a:solidFill>
                  <a:srgbClr val="000000"/>
                </a:solidFill>
                <a:effectLst/>
                <a:cs typeface="B Nazanin" panose="00000400000000000000" pitchFamily="2" charset="-78"/>
              </a:rPr>
              <a:t>یکی از تفاوتهای مهم حلقه</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ی </a:t>
            </a:r>
            <a:r>
              <a:rPr lang="en-GB" sz="2000" b="0" i="0">
                <a:solidFill>
                  <a:srgbClr val="000000"/>
                </a:solidFill>
                <a:effectLst/>
                <a:cs typeface="B Nazanin" panose="00000400000000000000" pitchFamily="2" charset="-78"/>
              </a:rPr>
              <a:t>while</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و </a:t>
            </a:r>
            <a:r>
              <a:rPr lang="en-GB" sz="2000" b="0" i="0">
                <a:solidFill>
                  <a:srgbClr val="000000"/>
                </a:solidFill>
                <a:effectLst/>
                <a:cs typeface="B Nazanin" panose="00000400000000000000" pitchFamily="2" charset="-78"/>
              </a:rPr>
              <a:t>do-while</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این است که در حلقه</a:t>
            </a:r>
            <a:r>
              <a:rPr lang="fa-IR" sz="2000">
                <a:solidFill>
                  <a:srgbClr val="000000"/>
                </a:solidFill>
                <a:cs typeface="B Nazanin" panose="00000400000000000000" pitchFamily="2" charset="-78"/>
              </a:rPr>
              <a:t> </a:t>
            </a:r>
            <a:r>
              <a:rPr lang="en-GB" sz="2000" b="0" i="0">
                <a:solidFill>
                  <a:srgbClr val="000000"/>
                </a:solidFill>
                <a:effectLst/>
                <a:cs typeface="B Nazanin" panose="00000400000000000000" pitchFamily="2" charset="-78"/>
              </a:rPr>
              <a:t>whil</a:t>
            </a:r>
            <a:r>
              <a:rPr lang="en-US" sz="2000" b="0" i="0">
                <a:solidFill>
                  <a:srgbClr val="000000"/>
                </a:solidFill>
                <a:effectLst/>
                <a:cs typeface="B Nazanin" panose="00000400000000000000" pitchFamily="2" charset="-78"/>
              </a:rPr>
              <a:t>e</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در ابتدا</a:t>
            </a:r>
            <a:r>
              <a:rPr lang="fa-IR" sz="2000" b="0" i="0">
                <a:solidFill>
                  <a:srgbClr val="000000"/>
                </a:solidFill>
                <a:effectLst/>
                <a:cs typeface="B Nazanin" panose="00000400000000000000" pitchFamily="2" charset="-78"/>
              </a:rPr>
              <a:t>ی</a:t>
            </a:r>
            <a:r>
              <a:rPr lang="ar-SA" sz="2000" b="0" i="0">
                <a:solidFill>
                  <a:srgbClr val="000000"/>
                </a:solidFill>
                <a:effectLst/>
                <a:cs typeface="B Nazanin" panose="00000400000000000000" pitchFamily="2" charset="-78"/>
              </a:rPr>
              <a:t> کار و </a:t>
            </a:r>
            <a:r>
              <a:rPr lang="fa-IR" sz="2000" b="0" i="0">
                <a:solidFill>
                  <a:srgbClr val="000000"/>
                </a:solidFill>
                <a:effectLst/>
                <a:cs typeface="B Nazanin" panose="00000400000000000000" pitchFamily="2" charset="-78"/>
              </a:rPr>
              <a:t>پیش</a:t>
            </a:r>
            <a:r>
              <a:rPr lang="ar-SA" sz="2000" b="0" i="0">
                <a:solidFill>
                  <a:srgbClr val="000000"/>
                </a:solidFill>
                <a:effectLst/>
                <a:cs typeface="B Nazanin" panose="00000400000000000000" pitchFamily="2" charset="-78"/>
              </a:rPr>
              <a:t> از اجرای دستورات حلقه شرط پایان بررسی می</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شود. اما در حلقه ،</a:t>
            </a:r>
            <a:r>
              <a:rPr lang="en-GB" sz="2000" b="0" i="0">
                <a:solidFill>
                  <a:srgbClr val="000000"/>
                </a:solidFill>
                <a:effectLst/>
                <a:cs typeface="B Nazanin" panose="00000400000000000000" pitchFamily="2" charset="-78"/>
              </a:rPr>
              <a:t>do-while</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این کار بعد از یک بار اجرای دستورات آن انجام می</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گردد. </a:t>
            </a:r>
            <a:endParaRPr lang="fa-IR" sz="2000" b="0" i="0">
              <a:solidFill>
                <a:srgbClr val="000000"/>
              </a:solidFill>
              <a:effectLst/>
              <a:cs typeface="B Nazanin" panose="00000400000000000000" pitchFamily="2" charset="-78"/>
            </a:endParaRPr>
          </a:p>
          <a:p>
            <a:pPr marL="25400" indent="-342900" algn="r" rtl="1">
              <a:buFont typeface="Wingdings" panose="05000000000000000000" pitchFamily="2" charset="2"/>
              <a:buChar char="v"/>
            </a:pPr>
            <a:r>
              <a:rPr lang="ar-SA" sz="2000" b="0" i="0">
                <a:solidFill>
                  <a:srgbClr val="000000"/>
                </a:solidFill>
                <a:effectLst/>
                <a:cs typeface="B Nazanin" panose="00000400000000000000" pitchFamily="2" charset="-78"/>
              </a:rPr>
              <a:t>مانند</a:t>
            </a:r>
            <a:r>
              <a:rPr lang="fa-IR" sz="2000" b="0" i="0">
                <a:solidFill>
                  <a:srgbClr val="000000"/>
                </a:solidFill>
                <a:effectLst/>
                <a:cs typeface="B Nazanin" panose="00000400000000000000" pitchFamily="2" charset="-78"/>
              </a:rPr>
              <a:t> </a:t>
            </a:r>
            <a:r>
              <a:rPr lang="en-GB" sz="2000" b="0" i="0">
                <a:solidFill>
                  <a:srgbClr val="000000"/>
                </a:solidFill>
                <a:effectLst/>
                <a:cs typeface="B Nazanin" panose="00000400000000000000" pitchFamily="2" charset="-78"/>
              </a:rPr>
              <a:t>if</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شرط جلوی </a:t>
            </a:r>
            <a:r>
              <a:rPr lang="en-GB" sz="2000" b="0" i="0">
                <a:solidFill>
                  <a:srgbClr val="000000"/>
                </a:solidFill>
                <a:effectLst/>
                <a:cs typeface="B Nazanin" panose="00000400000000000000" pitchFamily="2" charset="-78"/>
              </a:rPr>
              <a:t>while</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نیز حتما باید از نوع </a:t>
            </a:r>
            <a:r>
              <a:rPr lang="en-GB" sz="2000" b="0" i="0">
                <a:solidFill>
                  <a:srgbClr val="000000"/>
                </a:solidFill>
                <a:effectLst/>
                <a:cs typeface="B Nazanin" panose="00000400000000000000" pitchFamily="2" charset="-78"/>
              </a:rPr>
              <a:t>boolean</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باشد</a:t>
            </a:r>
            <a:r>
              <a:rPr lang="fa-IR" sz="2000" b="0" i="0">
                <a:solidFill>
                  <a:srgbClr val="000000"/>
                </a:solidFill>
                <a:effectLst/>
                <a:cs typeface="B Nazanin" panose="00000400000000000000" pitchFamily="2" charset="-78"/>
              </a:rPr>
              <a:t>.</a:t>
            </a:r>
            <a:r>
              <a:rPr lang="ar-SA" sz="2000">
                <a:cs typeface="B Nazanin" panose="00000400000000000000" pitchFamily="2" charset="-78"/>
              </a:rPr>
              <a:t> </a:t>
            </a:r>
            <a:br>
              <a:rPr lang="ar-SA" sz="2000">
                <a:cs typeface="B Nazanin" panose="00000400000000000000" pitchFamily="2" charset="-78"/>
              </a:rPr>
            </a:br>
            <a:endParaRPr lang="en-GB" sz="2000">
              <a:cs typeface="B Nazanin" panose="00000400000000000000" pitchFamily="2" charset="-78"/>
            </a:endParaRPr>
          </a:p>
        </p:txBody>
      </p:sp>
      <p:sp>
        <p:nvSpPr>
          <p:cNvPr id="5" name="Rectangle 1">
            <a:extLst>
              <a:ext uri="{FF2B5EF4-FFF2-40B4-BE49-F238E27FC236}">
                <a16:creationId xmlns:a16="http://schemas.microsoft.com/office/drawing/2014/main" id="{2B253D95-26B6-A4E1-B9DA-B4D7F5C14EDA}"/>
              </a:ext>
            </a:extLst>
          </p:cNvPr>
          <p:cNvSpPr>
            <a:spLocks noChangeArrowheads="1"/>
          </p:cNvSpPr>
          <p:nvPr/>
        </p:nvSpPr>
        <p:spPr bwMode="auto">
          <a:xfrm>
            <a:off x="1182624" y="3536126"/>
            <a:ext cx="2791968" cy="89319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1" u="none" strike="noStrike" cap="none" normalizeH="0" baseline="0">
                <a:ln>
                  <a:noFill/>
                </a:ln>
                <a:solidFill>
                  <a:srgbClr val="89DDFF"/>
                </a:solidFill>
                <a:effectLst/>
                <a:latin typeface="JetBrains Mono" panose="020B0509020102050004" pitchFamily="49" charset="0"/>
              </a:rPr>
              <a:t>do </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while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C3CEE3"/>
                </a:solidFill>
                <a:effectLst/>
                <a:latin typeface="JetBrains Mono" panose="020B0509020102050004" pitchFamily="49" charset="0"/>
              </a:rPr>
              <a:t>condition</a:t>
            </a: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210ADD93-EAD5-12AF-9A66-7EFE4839BF6D}"/>
              </a:ext>
            </a:extLst>
          </p:cNvPr>
          <p:cNvSpPr>
            <a:spLocks noChangeArrowheads="1"/>
          </p:cNvSpPr>
          <p:nvPr/>
        </p:nvSpPr>
        <p:spPr bwMode="auto">
          <a:xfrm>
            <a:off x="4754880" y="3259128"/>
            <a:ext cx="3206496" cy="144719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1" u="none" strike="noStrike" cap="none" normalizeH="0" baseline="0">
                <a:ln>
                  <a:noFill/>
                </a:ln>
                <a:solidFill>
                  <a:srgbClr val="FFCB6B"/>
                </a:solidFill>
                <a:effectLst/>
                <a:latin typeface="JetBrains Mono" panose="020B0509020102050004" pitchFamily="49" charset="0"/>
              </a:rPr>
              <a:t>int </a:t>
            </a:r>
            <a:r>
              <a:rPr kumimoji="0" lang="en-US" altLang="en-US" sz="1200" b="0" i="0" u="none" strike="noStrike" cap="none" normalizeH="0" baseline="0">
                <a:ln>
                  <a:noFill/>
                </a:ln>
                <a:solidFill>
                  <a:srgbClr val="EEFFE3"/>
                </a:solidFill>
                <a:effectLst/>
                <a:latin typeface="JetBrains Mono" panose="020B0509020102050004" pitchFamily="49" charset="0"/>
              </a:rPr>
              <a:t>j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78C6C"/>
                </a:solidFill>
                <a:effectLst/>
                <a:latin typeface="JetBrains Mono" panose="020B0509020102050004" pitchFamily="49" charset="0"/>
              </a:rPr>
              <a:t>3</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1" u="none" strike="noStrike" cap="none" normalizeH="0" baseline="0">
                <a:ln>
                  <a:noFill/>
                </a:ln>
                <a:solidFill>
                  <a:srgbClr val="89DDFF"/>
                </a:solidFill>
                <a:effectLst/>
                <a:latin typeface="JetBrains Mono" panose="020B0509020102050004" pitchFamily="49" charset="0"/>
              </a:rPr>
              <a:t>do </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FFCB6B"/>
                </a:solidFill>
                <a:effectLst/>
                <a:latin typeface="JetBrains Mono" panose="020B0509020102050004" pitchFamily="49" charset="0"/>
              </a:rPr>
              <a:t>System</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1" i="1" u="none" strike="noStrike" cap="none" normalizeH="0" baseline="0">
                <a:ln>
                  <a:noFill/>
                </a:ln>
                <a:solidFill>
                  <a:srgbClr val="EEFFFF"/>
                </a:solidFill>
                <a:effectLst/>
                <a:latin typeface="JetBrains Mono" panose="020B0509020102050004" pitchFamily="49" charset="0"/>
              </a:rPr>
              <a:t>out</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println</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EEFFE3"/>
                </a:solidFill>
                <a:effectLst/>
                <a:latin typeface="JetBrains Mono" panose="020B0509020102050004" pitchFamily="49" charset="0"/>
              </a:rPr>
              <a:t>j</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j</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while </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EEFFE3"/>
                </a:solidFill>
                <a:effectLst/>
                <a:latin typeface="JetBrains Mono" panose="020B0509020102050004" pitchFamily="49" charset="0"/>
              </a:rPr>
              <a:t>j </a:t>
            </a:r>
            <a:r>
              <a:rPr kumimoji="0" lang="en-US" altLang="en-US" sz="1200" b="0" i="0" u="none" strike="noStrike" cap="none" normalizeH="0" baseline="0">
                <a:ln>
                  <a:noFill/>
                </a:ln>
                <a:solidFill>
                  <a:srgbClr val="89DDFF"/>
                </a:solidFill>
                <a:effectLst/>
                <a:latin typeface="JetBrains Mono" panose="020B0509020102050004" pitchFamily="49" charset="0"/>
              </a:rPr>
              <a:t>&gt; </a:t>
            </a:r>
            <a:r>
              <a:rPr kumimoji="0" lang="en-US" altLang="en-US" sz="1200" b="0" i="0" u="none" strike="noStrike" cap="none" normalizeH="0" baseline="0">
                <a:ln>
                  <a:noFill/>
                </a:ln>
                <a:solidFill>
                  <a:srgbClr val="F78C6C"/>
                </a:solidFill>
                <a:effectLst/>
                <a:latin typeface="JetBrains Mono" panose="020B0509020102050004" pitchFamily="49" charset="0"/>
              </a:rPr>
              <a:t>0</a:t>
            </a: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790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8A50EC83-D05B-987B-B0C9-49E6A778547F}"/>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2699CAEC-91C5-7949-9303-B9CA1584BA1E}"/>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en-US" sz="4000">
                <a:solidFill>
                  <a:srgbClr val="C39113"/>
                </a:solidFill>
              </a:rPr>
              <a:t>Data Types</a:t>
            </a:r>
            <a:endParaRPr sz="4000" dirty="0">
              <a:solidFill>
                <a:srgbClr val="C39113"/>
              </a:solidFill>
            </a:endParaRPr>
          </a:p>
        </p:txBody>
      </p:sp>
      <p:grpSp>
        <p:nvGrpSpPr>
          <p:cNvPr id="1951" name="Google Shape;1951;p49">
            <a:extLst>
              <a:ext uri="{FF2B5EF4-FFF2-40B4-BE49-F238E27FC236}">
                <a16:creationId xmlns:a16="http://schemas.microsoft.com/office/drawing/2014/main" id="{DA293FCF-765F-0ABF-3268-65477CE043FB}"/>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1510C0CE-7AD5-0FB5-A6D1-50813914C57A}"/>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F94FDA5D-B01B-EC35-8B85-F5CD634516CF}"/>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F845F786-4D5E-1EE0-5D66-6DDC40BC03CB}"/>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713B6834-C3DF-C486-2024-146D42473BB9}"/>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9D1EC15A-D2D1-47CF-410A-DC8DD5B67655}"/>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595426A1-0298-AEA8-EE71-099153DFF724}"/>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6C645D61-CEC3-AC12-EDF7-62D55AEE19C4}"/>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FF45AFEF-4FEC-05BF-570E-95F617473E28}"/>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51430FE8-4DDF-0821-B385-7239D7B2F510}"/>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F4FB417D-C3FA-C96D-849F-6315339020A6}"/>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757F3DD7-B49C-50DB-AEF2-C90E9324DC1C}"/>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BEB3A876-A487-5370-B4F4-4A3ED5086D66}"/>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4428D444-9CC7-E84D-961B-71E98A1A72E9}"/>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467FF9F8-7CE7-EC79-FE80-7C45459CD7EA}"/>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0D80969B-F938-9BC1-BBCA-FE0870FCC531}"/>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02DFE096-4DF7-B851-9FCC-13F6727B3C97}"/>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CE822F41-E5F0-7455-8F14-4E110B0CE0E6}"/>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2D3614CB-2912-46AB-F059-D06C99339A8B}"/>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42FF5096-4C2C-E017-8ECC-266F5382476F}"/>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2081B082-4195-2623-CBDC-91FD1B13B8D0}"/>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0AEF53DB-4BCA-3308-2BD4-515B93F424E4}"/>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B2EB6B8C-A5DC-F038-DD1A-F7182192F194}"/>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715EDC73-3FB7-8E0B-B6B3-17810B534C74}"/>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D623EAD4-3A5A-BFE9-E8B7-C2495D5BD9D5}"/>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3ED54974-0419-292D-6467-6875F613A41B}"/>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7DB0E28D-9839-A010-68F0-1B4F715F2373}"/>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9C7ECB6E-2ACB-235D-FA74-3B702B1FA97E}"/>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A96D336D-D3FE-96A3-F6B2-C888E333E841}"/>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45ED2D1E-4CF5-F9F3-2600-A130BDFB0562}"/>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5D449AD3-6D68-D370-8F69-B46525391183}"/>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34B0EABF-8BA6-DEAA-F9B7-122F183B8875}"/>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116E884C-3519-92CF-10E5-2F738683E91B}"/>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DF103129-A1D3-0D80-A8A6-CF669E8866C3}"/>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D71666F2-F6DA-B9C0-B4A8-0DE176BFF8DF}"/>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973F76F6-DBDA-B8B9-DDD5-44C01B952D05}"/>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E1A7460D-4EEA-4EEB-2C0F-F74CDDE2BA2E}"/>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BB32EDC8-EF43-6ED6-BB83-7BD981663DC8}"/>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12E0EC57-207B-CC81-A404-E60CD8F6A1E9}"/>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51FC8DEA-E82B-9BB5-C8AA-519FA86749D5}"/>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0D8EE133-8C73-9062-AB0B-C21A2EDB3ABD}"/>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57683BAB-6400-65E3-BF9A-BA2C97B59407}"/>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98A92A1B-55C6-5169-4026-62F8104EB570}"/>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5D12431C-058E-C386-B351-C10131428AE0}"/>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34DD8038-C021-BDC2-0D4C-6325B50CDCEA}"/>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02F84034-0924-563C-1143-B6F98CF3021D}"/>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33383BCC-5B65-E33A-61A1-6B2D7370A718}"/>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6C640A8E-0CFC-F4C9-03AE-111BD0637C56}"/>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4604EE33-55C6-2151-781B-A00D4FC1C190}"/>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B5C9B5C1-032A-1088-23F4-36BF66B18CB9}"/>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23E1C65F-6290-F003-CAC1-79EE39E023E3}"/>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91113676-3A55-9313-3881-091E39514435}"/>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0B589FBD-B4D7-FF93-DAB8-9F449B646D61}"/>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01FF0DCA-7F2D-4E05-BC17-6BEB4E46A62C}"/>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DC1C9D9C-C736-AE77-0CEC-5F517B467A6B}"/>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45A81923-F11D-1F55-5BE1-2A4C17AAC1FE}"/>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59C6657D-881D-31B1-D7A2-3760EE3242D1}"/>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9B6C8629-D543-EA49-D181-477020AD2B31}"/>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ABAC2005-D89A-18E2-2D60-5155E5AAC1AB}"/>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66FA9011-8662-3C23-D423-6F1E368C660F}"/>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B48D25AD-5F07-6499-0825-428ED311DE3D}"/>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D8CD182A-62A2-CE9D-2019-FDFCD276BF87}"/>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BA7CA5BD-8B67-D6EA-2229-F82DE8021C51}"/>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17B14FC2-05A6-A6FD-3E6A-99FE29756CDB}"/>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B6DCAC2F-4622-E79D-172B-423EB4E0A2C1}"/>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A6760CD0-BF1C-5FFC-6B40-C00EC5641B89}"/>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17A2284C-75B1-6D68-2616-A8697A2903CF}"/>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FF017BDC-7CB2-D8E2-4CED-7A688D799213}"/>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675055D6-4D02-079B-01D5-1F3555C2556C}"/>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28CA653E-0A41-05CF-3921-3A2325B964F2}"/>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0B300193-713E-388A-16A6-7E737B47DA37}"/>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79702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ABD35E0-233F-6942-6103-99850E37FC27}"/>
              </a:ext>
            </a:extLst>
          </p:cNvPr>
          <p:cNvSpPr>
            <a:spLocks noGrp="1"/>
          </p:cNvSpPr>
          <p:nvPr>
            <p:ph type="subTitle" idx="1"/>
          </p:nvPr>
        </p:nvSpPr>
        <p:spPr>
          <a:xfrm>
            <a:off x="603497" y="1075431"/>
            <a:ext cx="7710900" cy="3455700"/>
          </a:xfrm>
        </p:spPr>
        <p:txBody>
          <a:bodyPr/>
          <a:lstStyle/>
          <a:p>
            <a:pPr marL="139700" indent="0" algn="r" rtl="1">
              <a:buNone/>
            </a:pPr>
            <a:r>
              <a:rPr lang="fa-IR" sz="2000">
                <a:cs typeface="B Nazanin" panose="00000400000000000000" pitchFamily="2" charset="-78"/>
              </a:rPr>
              <a:t>در جاوا </a:t>
            </a:r>
            <a:r>
              <a:rPr lang="fa-IR" sz="2000" dirty="0">
                <a:cs typeface="B Nazanin" panose="00000400000000000000" pitchFamily="2" charset="-78"/>
              </a:rPr>
              <a:t>داده‌ها به انواع مختلفی تقسیم می‌شوند تا مشخص شود چه نوع مقداری می‌تواند در متغیر ذخیره شود. این نوع داده‌ها به دو دسته‌ی کلی </a:t>
            </a:r>
            <a:r>
              <a:rPr lang="fa-IR" sz="2000">
                <a:cs typeface="B Nazanin" panose="00000400000000000000" pitchFamily="2" charset="-78"/>
              </a:rPr>
              <a:t>تقسیم می‌شوند.</a:t>
            </a:r>
            <a:endParaRPr lang="fa-IR" sz="2000" dirty="0">
              <a:cs typeface="B Nazanin" panose="00000400000000000000" pitchFamily="2" charset="-78"/>
            </a:endParaRPr>
          </a:p>
          <a:p>
            <a:pPr marL="139700" indent="0" algn="r" rtl="1">
              <a:buNone/>
            </a:pPr>
            <a:r>
              <a:rPr lang="fa-IR" sz="2000">
                <a:cs typeface="B Nazanin" panose="00000400000000000000" pitchFamily="2" charset="-78"/>
              </a:rPr>
              <a:t>1. نوع داده اولیه (</a:t>
            </a:r>
            <a:r>
              <a:rPr lang="en-US" sz="2000">
                <a:cs typeface="B Nazanin" panose="00000400000000000000" pitchFamily="2" charset="-78"/>
              </a:rPr>
              <a:t>Primitive Data Type</a:t>
            </a:r>
            <a:r>
              <a:rPr lang="fa-IR" sz="2000">
                <a:cs typeface="B Nazanin" panose="00000400000000000000" pitchFamily="2" charset="-78"/>
              </a:rPr>
              <a:t>) : این </a:t>
            </a:r>
            <a:r>
              <a:rPr lang="fa-IR" sz="2000" dirty="0">
                <a:cs typeface="B Nazanin" panose="00000400000000000000" pitchFamily="2" charset="-78"/>
              </a:rPr>
              <a:t>نوع داده‌ها ساده و از پیش تعریف شده‌اند و به‌طور مستقیم مقادیر را ذخیره می‌کنند. جاوا ۸ نوع داده‌ی </a:t>
            </a:r>
            <a:r>
              <a:rPr lang="fa-IR" sz="2000">
                <a:cs typeface="B Nazanin" panose="00000400000000000000" pitchFamily="2" charset="-78"/>
              </a:rPr>
              <a:t>اولیه دارد که در گذشته با همگی آن‌ها آشنا شده اید:</a:t>
            </a:r>
          </a:p>
          <a:p>
            <a:pPr marL="139700" indent="0">
              <a:buNone/>
            </a:pPr>
            <a:r>
              <a:rPr lang="en-US" sz="2000">
                <a:cs typeface="B Nazanin" panose="00000400000000000000" pitchFamily="2" charset="-78"/>
              </a:rPr>
              <a:t>int, bool, char, byte, short, long, float, double</a:t>
            </a:r>
            <a:endParaRPr lang="fa-IR" sz="2000" dirty="0">
              <a:cs typeface="B Nazanin" panose="00000400000000000000" pitchFamily="2" charset="-78"/>
            </a:endParaRPr>
          </a:p>
          <a:p>
            <a:pPr marL="139700" indent="0" algn="r" rtl="1">
              <a:buNone/>
            </a:pPr>
            <a:endParaRPr lang="en-US" sz="2000" dirty="0">
              <a:cs typeface="B Nazanin" panose="00000400000000000000" pitchFamily="2" charset="-78"/>
            </a:endParaRPr>
          </a:p>
          <a:p>
            <a:pPr marL="139700" indent="0" algn="r" rtl="1">
              <a:buNone/>
            </a:pPr>
            <a:r>
              <a:rPr lang="fa-IR" sz="2000">
                <a:cs typeface="B Nazanin" panose="00000400000000000000" pitchFamily="2" charset="-78"/>
              </a:rPr>
              <a:t>2. نوع داده غیر اولیه (</a:t>
            </a:r>
            <a:r>
              <a:rPr lang="en-US" sz="2000">
                <a:cs typeface="B Nazanin" panose="00000400000000000000" pitchFamily="2" charset="-78"/>
              </a:rPr>
              <a:t>Non-Primitive Data Type</a:t>
            </a:r>
            <a:r>
              <a:rPr lang="fa-IR" sz="2000">
                <a:cs typeface="B Nazanin" panose="00000400000000000000" pitchFamily="2" charset="-78"/>
              </a:rPr>
              <a:t>): این </a:t>
            </a:r>
            <a:r>
              <a:rPr lang="fa-IR" sz="2000" dirty="0">
                <a:cs typeface="B Nazanin" panose="00000400000000000000" pitchFamily="2" charset="-78"/>
              </a:rPr>
              <a:t>نوع داده‌ها به </a:t>
            </a:r>
            <a:r>
              <a:rPr lang="fa-IR" sz="2000" b="1" dirty="0">
                <a:cs typeface="B Nazanin" panose="00000400000000000000" pitchFamily="2" charset="-78"/>
              </a:rPr>
              <a:t>آبجکت‌ها </a:t>
            </a:r>
            <a:r>
              <a:rPr lang="en-US" sz="2000" b="1" dirty="0">
                <a:cs typeface="B Nazanin" panose="00000400000000000000" pitchFamily="2" charset="-78"/>
              </a:rPr>
              <a:t>(</a:t>
            </a:r>
            <a:r>
              <a:rPr lang="en-US" sz="2000" b="1">
                <a:cs typeface="B Nazanin" panose="00000400000000000000" pitchFamily="2" charset="-78"/>
              </a:rPr>
              <a:t>objects)</a:t>
            </a:r>
            <a:r>
              <a:rPr lang="fa-IR" sz="2000" b="1">
                <a:cs typeface="B Nazanin" panose="00000400000000000000" pitchFamily="2" charset="-78"/>
              </a:rPr>
              <a:t> </a:t>
            </a:r>
            <a:r>
              <a:rPr lang="en-US" sz="2000">
                <a:cs typeface="B Nazanin" panose="00000400000000000000" pitchFamily="2" charset="-78"/>
              </a:rPr>
              <a:t> </a:t>
            </a:r>
            <a:r>
              <a:rPr lang="fa-IR" sz="2000" dirty="0">
                <a:cs typeface="B Nazanin" panose="00000400000000000000" pitchFamily="2" charset="-78"/>
              </a:rPr>
              <a:t>اشاره می‌کنند و خودشان آدرس حافظه‌ی آبجکت را ذخیره می‌کنند، نه </a:t>
            </a:r>
            <a:r>
              <a:rPr lang="fa-IR" sz="2000">
                <a:cs typeface="B Nazanin" panose="00000400000000000000" pitchFamily="2" charset="-78"/>
              </a:rPr>
              <a:t>مقدار مستقیم.</a:t>
            </a:r>
            <a:endParaRPr lang="fa-IR" sz="2000" dirty="0">
              <a:cs typeface="B Nazanin" panose="00000400000000000000" pitchFamily="2" charset="-78"/>
            </a:endParaRPr>
          </a:p>
          <a:p>
            <a:pPr algn="r" rtl="1"/>
            <a:endParaRPr lang="en-US" sz="1600" dirty="0">
              <a:cs typeface="B Nazanin" panose="00000400000000000000" pitchFamily="2" charset="-78"/>
            </a:endParaRPr>
          </a:p>
        </p:txBody>
      </p:sp>
      <p:sp>
        <p:nvSpPr>
          <p:cNvPr id="3" name="Title 2">
            <a:extLst>
              <a:ext uri="{FF2B5EF4-FFF2-40B4-BE49-F238E27FC236}">
                <a16:creationId xmlns:a16="http://schemas.microsoft.com/office/drawing/2014/main" id="{A81891BB-8A72-3555-E546-C4188746B43A}"/>
              </a:ext>
            </a:extLst>
          </p:cNvPr>
          <p:cNvSpPr>
            <a:spLocks noGrp="1"/>
          </p:cNvSpPr>
          <p:nvPr>
            <p:ph type="title"/>
          </p:nvPr>
        </p:nvSpPr>
        <p:spPr>
          <a:xfrm>
            <a:off x="610397" y="326019"/>
            <a:ext cx="7704000" cy="572700"/>
          </a:xfrm>
        </p:spPr>
        <p:txBody>
          <a:bodyPr/>
          <a:lstStyle/>
          <a:p>
            <a:pPr algn="r" rtl="1"/>
            <a:r>
              <a:rPr lang="en-US" sz="2800">
                <a:solidFill>
                  <a:srgbClr val="C39113"/>
                </a:solidFill>
              </a:rPr>
              <a:t>Data Types</a:t>
            </a:r>
          </a:p>
        </p:txBody>
      </p:sp>
    </p:spTree>
    <p:extLst>
      <p:ext uri="{BB962C8B-B14F-4D97-AF65-F5344CB8AC3E}">
        <p14:creationId xmlns:p14="http://schemas.microsoft.com/office/powerpoint/2010/main" val="1144296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EBF0-5D96-35AF-D46B-E6807C3A56C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1A76463-0DAC-7EE3-96BE-BCB20AEF2688}"/>
              </a:ext>
            </a:extLst>
          </p:cNvPr>
          <p:cNvSpPr>
            <a:spLocks noGrp="1"/>
          </p:cNvSpPr>
          <p:nvPr>
            <p:ph type="subTitle" idx="1"/>
          </p:nvPr>
        </p:nvSpPr>
        <p:spPr>
          <a:xfrm>
            <a:off x="603497" y="1075431"/>
            <a:ext cx="7710900" cy="3455700"/>
          </a:xfrm>
        </p:spPr>
        <p:txBody>
          <a:bodyPr/>
          <a:lstStyle/>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000" b="0" i="0" u="none" strike="noStrike" cap="none" normalizeH="0" baseline="0">
              <a:ln>
                <a:noFill/>
              </a:ln>
              <a:solidFill>
                <a:schemeClr val="tx1"/>
              </a:solidFill>
              <a:effectLst/>
              <a:cs typeface="B Nazanin" panose="00000400000000000000" pitchFamily="2" charset="-78"/>
            </a:endParaRP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ar-SA" altLang="en-US" sz="2000" b="0" i="0" u="none" strike="noStrike" cap="none" normalizeH="0" baseline="0">
                <a:ln>
                  <a:noFill/>
                </a:ln>
                <a:solidFill>
                  <a:schemeClr val="tx1"/>
                </a:solidFill>
                <a:effectLst/>
                <a:cs typeface="B Nazanin" panose="00000400000000000000" pitchFamily="2" charset="-78"/>
              </a:rPr>
              <a:t>جاوا</a:t>
            </a:r>
            <a:r>
              <a:rPr kumimoji="0" lang="en-US" altLang="en-US" sz="2000" b="0" i="0" u="none" strike="noStrike" cap="none" normalizeH="0" baseline="0">
                <a:ln>
                  <a:noFill/>
                </a:ln>
                <a:solidFill>
                  <a:schemeClr val="tx1"/>
                </a:solidFill>
                <a:effectLst/>
                <a:cs typeface="B Nazanin" panose="00000400000000000000" pitchFamily="2" charset="-78"/>
              </a:rPr>
              <a:t> </a:t>
            </a:r>
            <a:r>
              <a:rPr kumimoji="0" lang="en-US" altLang="en-US" sz="2000" b="1" i="0" u="none" strike="noStrike" cap="none" normalizeH="0" baseline="0">
                <a:ln>
                  <a:noFill/>
                </a:ln>
                <a:solidFill>
                  <a:schemeClr val="tx1"/>
                </a:solidFill>
                <a:effectLst/>
                <a:cs typeface="B Nazanin" panose="00000400000000000000" pitchFamily="2" charset="-78"/>
              </a:rPr>
              <a:t>type-safe</a:t>
            </a:r>
            <a:r>
              <a:rPr kumimoji="0" lang="en-US" altLang="en-US" sz="2000" b="0" i="0" u="none" strike="noStrike" cap="none" normalizeH="0" baseline="0">
                <a:ln>
                  <a:noFill/>
                </a:ln>
                <a:solidFill>
                  <a:schemeClr val="tx1"/>
                </a:solidFill>
                <a:effectLst/>
                <a:cs typeface="B Nazanin" panose="00000400000000000000" pitchFamily="2" charset="-78"/>
              </a:rPr>
              <a:t> </a:t>
            </a:r>
            <a:r>
              <a:rPr kumimoji="0" lang="ar-SA" altLang="en-US" sz="2000" b="0" i="0" u="none" strike="noStrike" cap="none" normalizeH="0" baseline="0">
                <a:ln>
                  <a:noFill/>
                </a:ln>
                <a:solidFill>
                  <a:schemeClr val="tx1"/>
                </a:solidFill>
                <a:effectLst/>
                <a:cs typeface="B Nazanin" panose="00000400000000000000" pitchFamily="2" charset="-78"/>
              </a:rPr>
              <a:t>است؛ یعنی نوع داده‌ی </a:t>
            </a:r>
            <a:r>
              <a:rPr kumimoji="0" lang="fa-IR" altLang="en-US" sz="2000" b="0" i="0" u="none" strike="noStrike" cap="none" normalizeH="0" baseline="0">
                <a:ln>
                  <a:noFill/>
                </a:ln>
                <a:solidFill>
                  <a:schemeClr val="tx1"/>
                </a:solidFill>
                <a:effectLst/>
                <a:cs typeface="B Nazanin" panose="00000400000000000000" pitchFamily="2" charset="-78"/>
              </a:rPr>
              <a:t>تمامی </a:t>
            </a:r>
            <a:r>
              <a:rPr kumimoji="0" lang="ar-SA" altLang="en-US" sz="2000" b="0" i="0" u="none" strike="noStrike" cap="none" normalizeH="0" baseline="0">
                <a:ln>
                  <a:noFill/>
                </a:ln>
                <a:solidFill>
                  <a:schemeClr val="tx1"/>
                </a:solidFill>
                <a:effectLst/>
                <a:cs typeface="B Nazanin" panose="00000400000000000000" pitchFamily="2" charset="-78"/>
              </a:rPr>
              <a:t>متغیرها حتماً باید مشخص باشد</a:t>
            </a:r>
            <a:r>
              <a:rPr lang="fa-IR" altLang="en-US" sz="2000">
                <a:solidFill>
                  <a:schemeClr val="tx1"/>
                </a:solidFill>
                <a:cs typeface="B Nazanin" panose="00000400000000000000" pitchFamily="2" charset="-78"/>
              </a:rPr>
              <a:t>.</a:t>
            </a:r>
            <a:r>
              <a:rPr kumimoji="0" lang="en-US" altLang="en-US" sz="2000" b="0" i="0" u="none" strike="noStrike" cap="none" normalizeH="0" baseline="0">
                <a:ln>
                  <a:noFill/>
                </a:ln>
                <a:solidFill>
                  <a:schemeClr val="tx1"/>
                </a:solidFill>
                <a:effectLst/>
                <a:cs typeface="B Nazanin" panose="00000400000000000000" pitchFamily="2" charset="-78"/>
              </a:rPr>
              <a:t> </a:t>
            </a: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000" b="0" i="0" u="none" strike="noStrike" cap="none" normalizeH="0" baseline="0">
              <a:ln>
                <a:noFill/>
              </a:ln>
              <a:solidFill>
                <a:schemeClr val="tx1"/>
              </a:solidFill>
              <a:effectLst/>
              <a:cs typeface="B Nazanin" panose="00000400000000000000" pitchFamily="2" charset="-78"/>
            </a:endParaRP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fa-IR" altLang="en-US" sz="2000" b="1" i="0" u="none" strike="noStrike" cap="none" normalizeH="0" baseline="0">
              <a:ln>
                <a:noFill/>
              </a:ln>
              <a:solidFill>
                <a:schemeClr val="tx1"/>
              </a:solidFill>
              <a:effectLst/>
              <a:cs typeface="B Nazanin" panose="00000400000000000000" pitchFamily="2" charset="-78"/>
            </a:endParaRP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ar-SA" altLang="en-US" sz="2000" b="1" i="0" u="none" strike="noStrike" cap="none" normalizeH="0" baseline="0">
                <a:ln>
                  <a:noFill/>
                </a:ln>
                <a:solidFill>
                  <a:schemeClr val="tx1"/>
                </a:solidFill>
                <a:effectLst/>
                <a:cs typeface="B Nazanin" panose="00000400000000000000" pitchFamily="2" charset="-78"/>
              </a:rPr>
              <a:t>تبدیل نوع</a:t>
            </a:r>
            <a:r>
              <a:rPr kumimoji="0" lang="en-US" altLang="en-US" sz="2000" b="1" i="0" u="none" strike="noStrike" cap="none" normalizeH="0" baseline="0">
                <a:ln>
                  <a:noFill/>
                </a:ln>
                <a:solidFill>
                  <a:schemeClr val="tx1"/>
                </a:solidFill>
                <a:effectLst/>
                <a:cs typeface="B Nazanin" panose="00000400000000000000" pitchFamily="2" charset="-78"/>
              </a:rPr>
              <a:t> (Type Casting)</a:t>
            </a:r>
            <a:r>
              <a:rPr kumimoji="0" lang="en-US" altLang="en-US" sz="2000" b="0" i="0" u="none" strike="noStrike" cap="none" normalizeH="0" baseline="0">
                <a:ln>
                  <a:noFill/>
                </a:ln>
                <a:solidFill>
                  <a:schemeClr val="tx1"/>
                </a:solidFill>
                <a:effectLst/>
                <a:cs typeface="B Nazanin" panose="00000400000000000000" pitchFamily="2" charset="-78"/>
              </a:rPr>
              <a:t> </a:t>
            </a:r>
            <a:r>
              <a:rPr kumimoji="0" lang="ar-SA" altLang="en-US" sz="2000" b="0" i="0" u="none" strike="noStrike" cap="none" normalizeH="0" baseline="0">
                <a:ln>
                  <a:noFill/>
                </a:ln>
                <a:solidFill>
                  <a:schemeClr val="tx1"/>
                </a:solidFill>
                <a:effectLst/>
                <a:cs typeface="B Nazanin" panose="00000400000000000000" pitchFamily="2" charset="-78"/>
              </a:rPr>
              <a:t>هم وجود دارد؛ یعنی می‌توان داده‌ها را از یک نوع به نوع دیگر تغییر داد</a:t>
            </a:r>
            <a:endParaRPr kumimoji="0" lang="en-US" altLang="en-US" sz="2000" b="0" i="0" u="none" strike="noStrike" cap="none" normalizeH="0" baseline="0" dirty="0">
              <a:ln>
                <a:noFill/>
              </a:ln>
              <a:solidFill>
                <a:schemeClr val="tx1"/>
              </a:solidFill>
              <a:effectLst/>
              <a:cs typeface="B Nazanin" panose="00000400000000000000" pitchFamily="2" charset="-78"/>
            </a:endParaRPr>
          </a:p>
        </p:txBody>
      </p:sp>
      <p:sp>
        <p:nvSpPr>
          <p:cNvPr id="3" name="Title 2">
            <a:extLst>
              <a:ext uri="{FF2B5EF4-FFF2-40B4-BE49-F238E27FC236}">
                <a16:creationId xmlns:a16="http://schemas.microsoft.com/office/drawing/2014/main" id="{8CB057B7-1A43-B343-8E50-27DD247E87CE}"/>
              </a:ext>
            </a:extLst>
          </p:cNvPr>
          <p:cNvSpPr>
            <a:spLocks noGrp="1"/>
          </p:cNvSpPr>
          <p:nvPr>
            <p:ph type="title"/>
          </p:nvPr>
        </p:nvSpPr>
        <p:spPr>
          <a:xfrm>
            <a:off x="610397" y="326019"/>
            <a:ext cx="7704000" cy="572700"/>
          </a:xfrm>
        </p:spPr>
        <p:txBody>
          <a:bodyPr/>
          <a:lstStyle/>
          <a:p>
            <a:pPr algn="r" rtl="1"/>
            <a:r>
              <a:rPr lang="en-US" sz="2800">
                <a:solidFill>
                  <a:srgbClr val="C39113"/>
                </a:solidFill>
              </a:rPr>
              <a:t>Data Types</a:t>
            </a:r>
          </a:p>
        </p:txBody>
      </p:sp>
    </p:spTree>
    <p:extLst>
      <p:ext uri="{BB962C8B-B14F-4D97-AF65-F5344CB8AC3E}">
        <p14:creationId xmlns:p14="http://schemas.microsoft.com/office/powerpoint/2010/main" val="1306313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25579-E867-1291-1EF3-56734E6755C5}"/>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2D57877-41B7-62DB-4DA3-D291D27CA7A5}"/>
              </a:ext>
            </a:extLst>
          </p:cNvPr>
          <p:cNvSpPr>
            <a:spLocks noGrp="1"/>
          </p:cNvSpPr>
          <p:nvPr>
            <p:ph type="subTitle" idx="1"/>
          </p:nvPr>
        </p:nvSpPr>
        <p:spPr>
          <a:xfrm>
            <a:off x="213353" y="1913381"/>
            <a:ext cx="3204565" cy="1536955"/>
          </a:xfrm>
        </p:spPr>
        <p:txBody>
          <a:bodyPr/>
          <a:lstStyle/>
          <a:p>
            <a:pPr marL="139700" indent="0">
              <a:buNone/>
            </a:pPr>
            <a:r>
              <a:rPr lang="en-US" sz="2000"/>
              <a:t>Ref:</a:t>
            </a:r>
          </a:p>
          <a:p>
            <a:pPr marL="139700" indent="0">
              <a:buNone/>
            </a:pPr>
            <a:r>
              <a:rPr lang="en-US" sz="2000">
                <a:hlinkClick r:id="rId2"/>
              </a:rPr>
              <a:t>https://www.geeksforgeeks.org/data-types-in-java/</a:t>
            </a:r>
            <a:endParaRPr lang="en-US" sz="2000"/>
          </a:p>
          <a:p>
            <a:pPr marL="0" marR="0" lvl="0" indent="0" algn="r" defTabSz="914400" rtl="1" eaLnBrk="0" fontAlgn="base" latinLnBrk="0" hangingPunct="0">
              <a:lnSpc>
                <a:spcPct val="100000"/>
              </a:lnSpc>
              <a:spcBef>
                <a:spcPct val="0"/>
              </a:spcBef>
              <a:spcAft>
                <a:spcPct val="0"/>
              </a:spcAft>
              <a:buClrTx/>
              <a:buSzTx/>
              <a:buNone/>
              <a:tabLst/>
            </a:pPr>
            <a:endParaRPr kumimoji="0" lang="en-US" altLang="en-US" sz="2000" i="0" u="none" strike="noStrike" cap="none" normalizeH="0" baseline="0" dirty="0">
              <a:ln>
                <a:noFill/>
              </a:ln>
              <a:solidFill>
                <a:schemeClr val="tx1"/>
              </a:solidFill>
              <a:effectLst/>
              <a:cs typeface="B Nazanin" panose="00000400000000000000" pitchFamily="2" charset="-78"/>
            </a:endParaRPr>
          </a:p>
        </p:txBody>
      </p:sp>
      <p:sp>
        <p:nvSpPr>
          <p:cNvPr id="3" name="Title 2">
            <a:extLst>
              <a:ext uri="{FF2B5EF4-FFF2-40B4-BE49-F238E27FC236}">
                <a16:creationId xmlns:a16="http://schemas.microsoft.com/office/drawing/2014/main" id="{90E7C8E7-4FDE-B609-D133-664C2218B85E}"/>
              </a:ext>
            </a:extLst>
          </p:cNvPr>
          <p:cNvSpPr>
            <a:spLocks noGrp="1"/>
          </p:cNvSpPr>
          <p:nvPr>
            <p:ph type="title"/>
          </p:nvPr>
        </p:nvSpPr>
        <p:spPr>
          <a:xfrm>
            <a:off x="610397" y="326019"/>
            <a:ext cx="7704000" cy="572700"/>
          </a:xfrm>
        </p:spPr>
        <p:txBody>
          <a:bodyPr/>
          <a:lstStyle/>
          <a:p>
            <a:pPr algn="r" rtl="1"/>
            <a:r>
              <a:rPr lang="en-US" sz="2800">
                <a:solidFill>
                  <a:srgbClr val="C39113"/>
                </a:solidFill>
              </a:rPr>
              <a:t>Data Types</a:t>
            </a:r>
          </a:p>
        </p:txBody>
      </p:sp>
      <p:pic>
        <p:nvPicPr>
          <p:cNvPr id="4" name="Picture 3">
            <a:extLst>
              <a:ext uri="{FF2B5EF4-FFF2-40B4-BE49-F238E27FC236}">
                <a16:creationId xmlns:a16="http://schemas.microsoft.com/office/drawing/2014/main" id="{D3F22656-B610-7900-D4A7-A737A861E389}"/>
              </a:ext>
            </a:extLst>
          </p:cNvPr>
          <p:cNvPicPr>
            <a:picLocks noChangeAspect="1"/>
          </p:cNvPicPr>
          <p:nvPr/>
        </p:nvPicPr>
        <p:blipFill>
          <a:blip r:embed="rId3"/>
          <a:stretch>
            <a:fillRect/>
          </a:stretch>
        </p:blipFill>
        <p:spPr>
          <a:xfrm>
            <a:off x="3527646" y="1146103"/>
            <a:ext cx="4896354" cy="3500752"/>
          </a:xfrm>
          <a:prstGeom prst="rect">
            <a:avLst/>
          </a:prstGeom>
        </p:spPr>
      </p:pic>
    </p:spTree>
    <p:extLst>
      <p:ext uri="{BB962C8B-B14F-4D97-AF65-F5344CB8AC3E}">
        <p14:creationId xmlns:p14="http://schemas.microsoft.com/office/powerpoint/2010/main" val="3713839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77FA5-A979-590A-7362-AE11704FD0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B408B1-30B7-1A23-CD4C-D16E7E046A58}"/>
              </a:ext>
            </a:extLst>
          </p:cNvPr>
          <p:cNvSpPr>
            <a:spLocks noGrp="1"/>
          </p:cNvSpPr>
          <p:nvPr>
            <p:ph type="title"/>
          </p:nvPr>
        </p:nvSpPr>
        <p:spPr>
          <a:xfrm>
            <a:off x="610397" y="326019"/>
            <a:ext cx="7704000" cy="572700"/>
          </a:xfrm>
        </p:spPr>
        <p:txBody>
          <a:bodyPr/>
          <a:lstStyle/>
          <a:p>
            <a:pPr algn="r" rtl="1"/>
            <a:r>
              <a:rPr lang="en-US" sz="2800">
                <a:solidFill>
                  <a:srgbClr val="C39113"/>
                </a:solidFill>
              </a:rPr>
              <a:t>Data Types</a:t>
            </a:r>
          </a:p>
        </p:txBody>
      </p:sp>
      <p:pic>
        <p:nvPicPr>
          <p:cNvPr id="7" name="Picture 6">
            <a:extLst>
              <a:ext uri="{FF2B5EF4-FFF2-40B4-BE49-F238E27FC236}">
                <a16:creationId xmlns:a16="http://schemas.microsoft.com/office/drawing/2014/main" id="{8BC78A33-A6FB-E861-22E0-E0630BDC063E}"/>
              </a:ext>
            </a:extLst>
          </p:cNvPr>
          <p:cNvPicPr>
            <a:picLocks noChangeAspect="1"/>
          </p:cNvPicPr>
          <p:nvPr/>
        </p:nvPicPr>
        <p:blipFill>
          <a:blip r:embed="rId2"/>
          <a:stretch>
            <a:fillRect/>
          </a:stretch>
        </p:blipFill>
        <p:spPr>
          <a:xfrm>
            <a:off x="1363851" y="1108200"/>
            <a:ext cx="6525695" cy="3542811"/>
          </a:xfrm>
          <a:prstGeom prst="rect">
            <a:avLst/>
          </a:prstGeom>
        </p:spPr>
      </p:pic>
    </p:spTree>
    <p:extLst>
      <p:ext uri="{BB962C8B-B14F-4D97-AF65-F5344CB8AC3E}">
        <p14:creationId xmlns:p14="http://schemas.microsoft.com/office/powerpoint/2010/main" val="2474922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600CD-6BB4-F45B-0AAA-83D2A90C7707}"/>
              </a:ext>
            </a:extLst>
          </p:cNvPr>
          <p:cNvSpPr>
            <a:spLocks noGrp="1"/>
          </p:cNvSpPr>
          <p:nvPr>
            <p:ph type="title"/>
          </p:nvPr>
        </p:nvSpPr>
        <p:spPr>
          <a:xfrm>
            <a:off x="720001" y="263426"/>
            <a:ext cx="7607136" cy="572700"/>
          </a:xfrm>
        </p:spPr>
        <p:txBody>
          <a:bodyPr/>
          <a:lstStyle/>
          <a:p>
            <a:pPr algn="r" rtl="1"/>
            <a:r>
              <a:rPr lang="en-US" sz="2800">
                <a:solidFill>
                  <a:srgbClr val="C39113"/>
                </a:solidFill>
              </a:rPr>
              <a:t>String</a:t>
            </a:r>
          </a:p>
        </p:txBody>
      </p:sp>
      <p:sp>
        <p:nvSpPr>
          <p:cNvPr id="5" name="Rectangle 2">
            <a:extLst>
              <a:ext uri="{FF2B5EF4-FFF2-40B4-BE49-F238E27FC236}">
                <a16:creationId xmlns:a16="http://schemas.microsoft.com/office/drawing/2014/main" id="{5B05F211-6967-F510-B596-38B0F4110FF7}"/>
              </a:ext>
            </a:extLst>
          </p:cNvPr>
          <p:cNvSpPr>
            <a:spLocks noGrp="1" noChangeArrowheads="1"/>
          </p:cNvSpPr>
          <p:nvPr>
            <p:ph type="subTitle" idx="1"/>
          </p:nvPr>
        </p:nvSpPr>
        <p:spPr bwMode="auto">
          <a:xfrm>
            <a:off x="616362" y="1096492"/>
            <a:ext cx="771077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lang="fa-IR" sz="2000">
                <a:solidFill>
                  <a:schemeClr val="tx1"/>
                </a:solidFill>
                <a:latin typeface="Arial" panose="020B0604020202020204" pitchFamily="34" charset="0"/>
                <a:cs typeface="B Nazanin" panose="00000400000000000000" pitchFamily="2" charset="-78"/>
              </a:rPr>
              <a:t>یکی از انواع داده‌های </a:t>
            </a:r>
            <a:r>
              <a:rPr lang="en-US" sz="2000">
                <a:solidFill>
                  <a:schemeClr val="tx1"/>
                </a:solidFill>
                <a:cs typeface="B Nazanin" panose="00000400000000000000" pitchFamily="2" charset="-78"/>
              </a:rPr>
              <a:t>Non-Primitive</a:t>
            </a:r>
            <a:r>
              <a:rPr lang="fa-IR" sz="2000">
                <a:solidFill>
                  <a:schemeClr val="tx1"/>
                </a:solidFill>
                <a:cs typeface="B Nazanin" panose="00000400000000000000" pitchFamily="2" charset="-78"/>
              </a:rPr>
              <a:t> در جاوا </a:t>
            </a:r>
            <a:r>
              <a:rPr lang="en-US" sz="2000">
                <a:solidFill>
                  <a:schemeClr val="tx1"/>
                </a:solidFill>
                <a:cs typeface="B Nazanin" panose="00000400000000000000" pitchFamily="2" charset="-78"/>
              </a:rPr>
              <a:t>String</a:t>
            </a:r>
            <a:r>
              <a:rPr lang="fa-IR" sz="2000">
                <a:solidFill>
                  <a:schemeClr val="tx1"/>
                </a:solidFill>
                <a:cs typeface="B Nazanin" panose="00000400000000000000" pitchFamily="2" charset="-78"/>
              </a:rPr>
              <a:t> است که برای ذخیره‌سازی رشته کرکتر استفاده می‌شود.</a:t>
            </a: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lang="en-US" sz="2000">
                <a:solidFill>
                  <a:schemeClr val="tx1"/>
                </a:solidFill>
                <a:cs typeface="B Nazanin" panose="00000400000000000000" pitchFamily="2" charset="-78"/>
              </a:rPr>
              <a:t>String</a:t>
            </a:r>
            <a:r>
              <a:rPr lang="fa-IR" sz="2000">
                <a:solidFill>
                  <a:schemeClr val="tx1"/>
                </a:solidFill>
                <a:cs typeface="B Nazanin" panose="00000400000000000000" pitchFamily="2" charset="-78"/>
              </a:rPr>
              <a:t> ها قابلیت های بیشتری نسبت به داده‌های </a:t>
            </a:r>
            <a:r>
              <a:rPr lang="en-US" sz="2000">
                <a:solidFill>
                  <a:schemeClr val="tx1"/>
                </a:solidFill>
                <a:cs typeface="B Nazanin" panose="00000400000000000000" pitchFamily="2" charset="-78"/>
              </a:rPr>
              <a:t>Primitive</a:t>
            </a:r>
            <a:r>
              <a:rPr lang="fa-IR" sz="2000">
                <a:solidFill>
                  <a:schemeClr val="tx1"/>
                </a:solidFill>
                <a:cs typeface="B Nazanin" panose="00000400000000000000" pitchFamily="2" charset="-78"/>
              </a:rPr>
              <a:t> در دسترس ما قرار می‌دهند:</a:t>
            </a: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fa-IR"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en-US"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lang="en-US" sz="2000">
              <a:solidFill>
                <a:schemeClr val="tx1"/>
              </a:solidFill>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lang="fa-IR" sz="2000">
                <a:solidFill>
                  <a:schemeClr val="tx1"/>
                </a:solidFill>
                <a:cs typeface="B Nazanin" panose="00000400000000000000" pitchFamily="2" charset="-78"/>
              </a:rPr>
              <a:t>با این نوع داده و قابلیت‌های آن جلوتر آشنا خواهید شد.</a:t>
            </a:r>
            <a:endParaRPr lang="en-US" sz="2000">
              <a:solidFill>
                <a:schemeClr val="tx1"/>
              </a:solidFill>
              <a:cs typeface="B Nazanin" panose="00000400000000000000" pitchFamily="2" charset="-78"/>
            </a:endParaRPr>
          </a:p>
        </p:txBody>
      </p:sp>
      <p:sp>
        <p:nvSpPr>
          <p:cNvPr id="2" name="Rectangle 1">
            <a:extLst>
              <a:ext uri="{FF2B5EF4-FFF2-40B4-BE49-F238E27FC236}">
                <a16:creationId xmlns:a16="http://schemas.microsoft.com/office/drawing/2014/main" id="{68097DB6-4913-5DE5-7004-136B52E20D7B}"/>
              </a:ext>
            </a:extLst>
          </p:cNvPr>
          <p:cNvSpPr>
            <a:spLocks noChangeArrowheads="1"/>
          </p:cNvSpPr>
          <p:nvPr/>
        </p:nvSpPr>
        <p:spPr bwMode="auto">
          <a:xfrm>
            <a:off x="568800" y="2571750"/>
            <a:ext cx="4780800" cy="116955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CB6B"/>
                </a:solidFill>
                <a:effectLst/>
                <a:latin typeface="JetBrains Mono" panose="020B0509020102050004" pitchFamily="49" charset="0"/>
              </a:rPr>
              <a:t>String </a:t>
            </a:r>
            <a:r>
              <a:rPr kumimoji="0" lang="en-US" altLang="en-US" sz="1000" b="0" i="0" u="none" strike="noStrike" cap="none" normalizeH="0" baseline="0">
                <a:ln>
                  <a:noFill/>
                </a:ln>
                <a:solidFill>
                  <a:srgbClr val="EEFFE3"/>
                </a:solidFill>
                <a:effectLst/>
                <a:latin typeface="JetBrains Mono" panose="020B0509020102050004" pitchFamily="49" charset="0"/>
              </a:rPr>
              <a:t>text </a:t>
            </a:r>
            <a:r>
              <a:rPr kumimoji="0" lang="en-US" altLang="en-US" sz="1000" b="0" i="0" u="none" strike="noStrike" cap="none" normalizeH="0" baseline="0">
                <a:ln>
                  <a:noFill/>
                </a:ln>
                <a:solidFill>
                  <a:srgbClr val="89DDFF"/>
                </a:solidFill>
                <a:effectLst/>
                <a:latin typeface="JetBrains Mono" panose="020B0509020102050004" pitchFamily="49" charset="0"/>
              </a:rPr>
              <a:t>= </a:t>
            </a:r>
            <a:r>
              <a:rPr kumimoji="0" lang="en-US" altLang="en-US" sz="1000" b="0" i="0" u="none" strike="noStrike" cap="none" normalizeH="0" baseline="0">
                <a:ln>
                  <a:noFill/>
                </a:ln>
                <a:solidFill>
                  <a:srgbClr val="C3E88D"/>
                </a:solidFill>
                <a:effectLst/>
                <a:latin typeface="JetBrains Mono" panose="020B0509020102050004" pitchFamily="49" charset="0"/>
              </a:rPr>
              <a:t>"Hello World!"</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FFCB6B"/>
                </a:solidFill>
                <a:effectLst/>
                <a:latin typeface="JetBrains Mono" panose="020B0509020102050004" pitchFamily="49" charset="0"/>
              </a:rPr>
              <a:t>System</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1" i="1" u="none" strike="noStrike" cap="none" normalizeH="0" baseline="0">
                <a:ln>
                  <a:noFill/>
                </a:ln>
                <a:solidFill>
                  <a:srgbClr val="EEFFFF"/>
                </a:solidFill>
                <a:effectLst/>
                <a:latin typeface="JetBrains Mono" panose="020B0509020102050004" pitchFamily="49" charset="0"/>
              </a:rPr>
              <a:t>out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println</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C3E88D"/>
                </a:solidFill>
                <a:effectLst/>
                <a:latin typeface="JetBrains Mono" panose="020B0509020102050004" pitchFamily="49" charset="0"/>
              </a:rPr>
              <a:t>"The length of text string is " </a:t>
            </a:r>
            <a:r>
              <a:rPr kumimoji="0" lang="en-US" altLang="en-US" sz="1000" b="0" i="0" u="none" strike="noStrike" cap="none" normalizeH="0" baseline="0">
                <a:ln>
                  <a:noFill/>
                </a:ln>
                <a:solidFill>
                  <a:srgbClr val="89DDFF"/>
                </a:solidFill>
                <a:effectLst/>
                <a:latin typeface="JetBrains Mono" panose="020B0509020102050004" pitchFamily="49" charset="0"/>
              </a:rPr>
              <a:t>+ </a:t>
            </a:r>
            <a:r>
              <a:rPr kumimoji="0" lang="en-US" altLang="en-US" sz="1000" b="0" i="0" u="none" strike="noStrike" cap="none" normalizeH="0" baseline="0">
                <a:ln>
                  <a:noFill/>
                </a:ln>
                <a:solidFill>
                  <a:srgbClr val="EEFFE3"/>
                </a:solidFill>
                <a:effectLst/>
                <a:latin typeface="JetBrains Mono" panose="020B0509020102050004" pitchFamily="49" charset="0"/>
              </a:rPr>
              <a:t>text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length</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FFCB6B"/>
                </a:solidFill>
                <a:effectLst/>
                <a:latin typeface="JetBrains Mono" panose="020B0509020102050004" pitchFamily="49" charset="0"/>
              </a:rPr>
              <a:t>System</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1" i="1" u="none" strike="noStrike" cap="none" normalizeH="0" baseline="0">
                <a:ln>
                  <a:noFill/>
                </a:ln>
                <a:solidFill>
                  <a:srgbClr val="EEFFFF"/>
                </a:solidFill>
                <a:effectLst/>
                <a:latin typeface="JetBrains Mono" panose="020B0509020102050004" pitchFamily="49" charset="0"/>
              </a:rPr>
              <a:t>out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println</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EEFFE3"/>
                </a:solidFill>
                <a:effectLst/>
                <a:latin typeface="JetBrains Mono" panose="020B0509020102050004" pitchFamily="49" charset="0"/>
              </a:rPr>
              <a:t>text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toUpperCase</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FFCB6B"/>
                </a:solidFill>
                <a:effectLst/>
                <a:latin typeface="JetBrains Mono" panose="020B0509020102050004" pitchFamily="49" charset="0"/>
              </a:rPr>
              <a:t>System</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1" i="1" u="none" strike="noStrike" cap="none" normalizeH="0" baseline="0">
                <a:ln>
                  <a:noFill/>
                </a:ln>
                <a:solidFill>
                  <a:srgbClr val="EEFFFF"/>
                </a:solidFill>
                <a:effectLst/>
                <a:latin typeface="JetBrains Mono" panose="020B0509020102050004" pitchFamily="49" charset="0"/>
              </a:rPr>
              <a:t>out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println</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EEFFE3"/>
                </a:solidFill>
                <a:effectLst/>
                <a:latin typeface="JetBrains Mono" panose="020B0509020102050004" pitchFamily="49" charset="0"/>
              </a:rPr>
              <a:t>text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toLowerCase</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EEFFE3"/>
                </a:solidFill>
                <a:effectLst/>
                <a:latin typeface="JetBrains Mono" panose="020B0509020102050004" pitchFamily="49" charset="0"/>
              </a:rPr>
              <a:t>text </a:t>
            </a:r>
            <a:r>
              <a:rPr kumimoji="0" lang="en-US" altLang="en-US" sz="1000" b="0" i="0" u="none" strike="noStrike" cap="none" normalizeH="0" baseline="0">
                <a:ln>
                  <a:noFill/>
                </a:ln>
                <a:solidFill>
                  <a:srgbClr val="89DDFF"/>
                </a:solidFill>
                <a:effectLst/>
                <a:latin typeface="JetBrains Mono" panose="020B0509020102050004" pitchFamily="49" charset="0"/>
              </a:rPr>
              <a:t>= </a:t>
            </a:r>
            <a:r>
              <a:rPr kumimoji="0" lang="en-US" altLang="en-US" sz="1000" b="0" i="0" u="none" strike="noStrike" cap="none" normalizeH="0" baseline="0">
                <a:ln>
                  <a:noFill/>
                </a:ln>
                <a:solidFill>
                  <a:srgbClr val="C3E88D"/>
                </a:solidFill>
                <a:effectLst/>
                <a:latin typeface="JetBrains Mono" panose="020B0509020102050004" pitchFamily="49" charset="0"/>
              </a:rPr>
              <a:t>"locate where does ‘locate’ occurs!"</a:t>
            </a:r>
            <a:r>
              <a:rPr kumimoji="0" lang="en-US" altLang="en-US" sz="1000" b="0" i="0" u="none" strike="noStrike" cap="none" normalizeH="0" baseline="0">
                <a:ln>
                  <a:noFill/>
                </a:ln>
                <a:solidFill>
                  <a:srgbClr val="89DDFF"/>
                </a:solidFill>
                <a:effectLst/>
                <a:latin typeface="JetBrains Mono" panose="020B0509020102050004" pitchFamily="49" charset="0"/>
              </a:rPr>
              <a:t>;</a:t>
            </a:r>
            <a:br>
              <a:rPr kumimoji="0" lang="en-US" altLang="en-US" sz="1000" b="0" i="0" u="none" strike="noStrike" cap="none" normalizeH="0" baseline="0">
                <a:ln>
                  <a:noFill/>
                </a:ln>
                <a:solidFill>
                  <a:srgbClr val="89DDFF"/>
                </a:solidFill>
                <a:effectLst/>
                <a:latin typeface="JetBrains Mono" panose="020B0509020102050004" pitchFamily="49" charset="0"/>
              </a:rPr>
            </a:br>
            <a:r>
              <a:rPr kumimoji="0" lang="en-US" altLang="en-US" sz="1000" b="0" i="0" u="none" strike="noStrike" cap="none" normalizeH="0" baseline="0">
                <a:ln>
                  <a:noFill/>
                </a:ln>
                <a:solidFill>
                  <a:srgbClr val="FFCB6B"/>
                </a:solidFill>
                <a:effectLst/>
                <a:latin typeface="JetBrains Mono" panose="020B0509020102050004" pitchFamily="49" charset="0"/>
              </a:rPr>
              <a:t>System</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1" i="1" u="none" strike="noStrike" cap="none" normalizeH="0" baseline="0">
                <a:ln>
                  <a:noFill/>
                </a:ln>
                <a:solidFill>
                  <a:srgbClr val="EEFFFF"/>
                </a:solidFill>
                <a:effectLst/>
                <a:latin typeface="JetBrains Mono" panose="020B0509020102050004" pitchFamily="49" charset="0"/>
              </a:rPr>
              <a:t>out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println</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EEFFE3"/>
                </a:solidFill>
                <a:effectLst/>
                <a:latin typeface="JetBrains Mono" panose="020B0509020102050004" pitchFamily="49" charset="0"/>
              </a:rPr>
              <a:t>text</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82AAFF"/>
                </a:solidFill>
                <a:effectLst/>
                <a:latin typeface="JetBrains Mono" panose="020B0509020102050004" pitchFamily="49" charset="0"/>
              </a:rPr>
              <a:t>indexOf</a:t>
            </a:r>
            <a:r>
              <a:rPr kumimoji="0" lang="en-US" altLang="en-US" sz="1000" b="0" i="0" u="none" strike="noStrike" cap="none" normalizeH="0" baseline="0">
                <a:ln>
                  <a:noFill/>
                </a:ln>
                <a:solidFill>
                  <a:srgbClr val="89DDFF"/>
                </a:solidFill>
                <a:effectLst/>
                <a:latin typeface="JetBrains Mono" panose="020B0509020102050004" pitchFamily="49" charset="0"/>
              </a:rPr>
              <a:t>(</a:t>
            </a:r>
            <a:r>
              <a:rPr kumimoji="0" lang="en-US" altLang="en-US" sz="1000" b="0" i="0" u="none" strike="noStrike" cap="none" normalizeH="0" baseline="0">
                <a:ln>
                  <a:noFill/>
                </a:ln>
                <a:solidFill>
                  <a:srgbClr val="C3E88D"/>
                </a:solidFill>
                <a:effectLst/>
                <a:latin typeface="JetBrains Mono" panose="020B0509020102050004" pitchFamily="49" charset="0"/>
              </a:rPr>
              <a:t>"locate"</a:t>
            </a:r>
            <a:r>
              <a:rPr kumimoji="0" lang="en-US" altLang="en-US" sz="1000" b="0" i="0" u="none" strike="noStrike" cap="none" normalizeH="0" baseline="0">
                <a:ln>
                  <a:noFill/>
                </a:ln>
                <a:solidFill>
                  <a:srgbClr val="89DDFF"/>
                </a:solidFill>
                <a:effectLst/>
                <a:latin typeface="JetBrains Mono" panose="020B05090201020500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BCC077F-75E4-AC6F-B7D3-6A804B068B28}"/>
              </a:ext>
            </a:extLst>
          </p:cNvPr>
          <p:cNvPicPr>
            <a:picLocks noChangeAspect="1"/>
          </p:cNvPicPr>
          <p:nvPr/>
        </p:nvPicPr>
        <p:blipFill>
          <a:blip r:embed="rId2"/>
          <a:stretch>
            <a:fillRect/>
          </a:stretch>
        </p:blipFill>
        <p:spPr>
          <a:xfrm>
            <a:off x="5378824" y="2646597"/>
            <a:ext cx="3196376" cy="1019855"/>
          </a:xfrm>
          <a:prstGeom prst="rect">
            <a:avLst/>
          </a:prstGeom>
        </p:spPr>
      </p:pic>
    </p:spTree>
    <p:extLst>
      <p:ext uri="{BB962C8B-B14F-4D97-AF65-F5344CB8AC3E}">
        <p14:creationId xmlns:p14="http://schemas.microsoft.com/office/powerpoint/2010/main" val="2336332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D3B50E72-CAF2-29D0-EB99-562501A6CDD4}"/>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90AFD0C2-122A-A342-A5D0-254ABCDE9630}"/>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4000">
                <a:solidFill>
                  <a:srgbClr val="C39113"/>
                </a:solidFill>
                <a:cs typeface="B Roya" panose="00000400000000000000" pitchFamily="2" charset="-78"/>
              </a:rPr>
              <a:t>آشنایی با</a:t>
            </a:r>
            <a:r>
              <a:rPr lang="en" sz="4000">
                <a:solidFill>
                  <a:srgbClr val="C39113"/>
                </a:solidFill>
                <a:cs typeface="B Roya" panose="00000400000000000000" pitchFamily="2" charset="-78"/>
              </a:rPr>
              <a:t>JVM, JRE </a:t>
            </a:r>
            <a:r>
              <a:rPr lang="fa-IR" sz="4000">
                <a:solidFill>
                  <a:srgbClr val="C39113"/>
                </a:solidFill>
                <a:cs typeface="B Roya" panose="00000400000000000000" pitchFamily="2" charset="-78"/>
              </a:rPr>
              <a:t> و </a:t>
            </a:r>
            <a:r>
              <a:rPr lang="en-US" sz="4000">
                <a:solidFill>
                  <a:srgbClr val="C39113"/>
                </a:solidFill>
                <a:cs typeface="B Roya" panose="00000400000000000000" pitchFamily="2" charset="-78"/>
              </a:rPr>
              <a:t>JDK</a:t>
            </a:r>
            <a:endParaRPr sz="4000" dirty="0">
              <a:solidFill>
                <a:srgbClr val="C39113"/>
              </a:solidFill>
            </a:endParaRPr>
          </a:p>
        </p:txBody>
      </p:sp>
      <p:grpSp>
        <p:nvGrpSpPr>
          <p:cNvPr id="1951" name="Google Shape;1951;p49">
            <a:extLst>
              <a:ext uri="{FF2B5EF4-FFF2-40B4-BE49-F238E27FC236}">
                <a16:creationId xmlns:a16="http://schemas.microsoft.com/office/drawing/2014/main" id="{7C42BF66-30D7-0AAA-0FD9-E1010F3CFF0B}"/>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762F5F53-A83E-CA1D-024A-6712F8A4C29B}"/>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A36E19E6-4887-31B4-4130-B20DE10853A6}"/>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96AEE4BA-1323-A209-ADA9-48EA0D9AFBEF}"/>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093752B1-6993-49FF-6A7A-27AD554EF078}"/>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55118E6D-DC65-CA64-137C-8677BBEFEC2E}"/>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E979BEAF-EB21-7C21-2E1F-A864E0B965D9}"/>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3CF2A7A8-7CA4-846E-FF6F-F1A04CD73D25}"/>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E0472AED-552E-36F7-96E3-1BB1C5A61C44}"/>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808E66EF-A82C-E138-B74E-3A6153239D18}"/>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2717AB26-9CDC-6360-8790-25AEAA05D573}"/>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E4699505-0691-8EAE-6071-2E581CB9C001}"/>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82735A48-2F97-424B-5A7E-159EAAE68CFA}"/>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73FFEDE0-1C50-DCC5-665B-BD312D1E32BA}"/>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E58716C7-3F7F-5E98-D48D-F8FD47695638}"/>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36FA9C36-3FFA-6484-1052-14FD179EA105}"/>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EB2A6DF9-8DEE-8BFA-6A27-1101A018FB72}"/>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4E76AD33-D9C3-7359-06F8-6544E4D49699}"/>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5744DA75-9BFC-AACE-36A2-1CA877723F39}"/>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B0040E1D-080D-50BB-CC10-7401C71A4FC3}"/>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E0105650-2559-6088-81A2-D60A7E0C956B}"/>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B2DF35A7-C3D3-5DD4-6EFC-605466650B7E}"/>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BD0D6E0E-99E5-38E0-3E1D-1351DF555986}"/>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F19F17FC-4BDE-E143-BAD7-4B7C050EB1C0}"/>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80109790-7362-7376-9990-70D89AAA33A8}"/>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9A687D3C-9A8B-7291-B386-B85BB0C717BF}"/>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D06F35BA-F04D-346E-4C0F-3C39158A8081}"/>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733E8A7D-5AF2-5A63-78FB-C35B53E910DF}"/>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92C51079-7891-7FAA-FD25-A127A042021C}"/>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9A05BDB1-EE0A-E103-B082-9677F1AF6CE5}"/>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557A7892-9AF4-392B-4409-27EB9B927AC0}"/>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B5062A04-0F50-145D-A745-1334C8334F9B}"/>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DA5E9025-AE19-68C2-3C15-E67700139D19}"/>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4C188D58-16C9-006E-F079-580AA0E32F95}"/>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85B4ABCB-B506-A378-422C-1273D3DCCBFF}"/>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B12A51B0-119C-36BF-9837-7B46E43A568F}"/>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3020AEBD-C2BD-E98D-E0DE-7C8FA518887D}"/>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D05E3A06-96A8-5B58-2C1D-C24B431F588A}"/>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0EF62799-5511-9EFF-71B7-0DF5240F7FD0}"/>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BF701322-B9EA-C94B-46CD-DCBFD7C5997C}"/>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3C8249F3-1CF9-A6A4-35E4-0BED9251DBA1}"/>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2EAF3F95-15E1-FF0D-2135-89338AF512D2}"/>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057D20DE-9D36-B890-1005-383FA6AB6A97}"/>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7A11DA48-4337-C041-7891-512480D9BB08}"/>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87ED1715-119C-0C87-803E-B9F9413776EB}"/>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E6AFEBF5-11DC-FDD0-CB49-B3E92FBC16F8}"/>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DFF28A9B-D7A7-7E77-C0DC-38F2E74DBA70}"/>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A4226C58-0972-7037-8F64-5EADDE4BDD2F}"/>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C70E2769-4DD7-B0B9-A08D-AB4154F83322}"/>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7C83DF49-9C15-BC45-98C0-DF876B75A4E7}"/>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89113109-3DF5-72E9-F668-770EE3283024}"/>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506C9CCC-1811-AA65-5AB9-D680697C494E}"/>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283EB70A-29B9-4DBE-6F9A-E5AD68F03576}"/>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6665B84B-A0C2-CC49-5D76-4E609097CD32}"/>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D15ADDE7-7F92-00CF-97C2-C7F7E9C46AAC}"/>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0E63CFC7-0D5B-E4AD-5E7F-77E28F2D9382}"/>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0EAB371B-D7B5-75EE-E6A8-034E0AF99404}"/>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5546566E-2718-9505-29FB-EBAB57F75974}"/>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798A37E6-D74A-24FD-AA20-4E49BC58D8C6}"/>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F5AA89AB-8932-F76A-206D-9ADE8B294605}"/>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E07928F0-6147-55DD-4016-F8F718A3B37C}"/>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E744EC5D-AD52-4954-D53D-A1F3339EE932}"/>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C74D2BE4-C9F4-71C2-EEEC-1EC208ED9BC4}"/>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CBD46BD3-FDFB-A691-8DCB-BEEC5C4E296E}"/>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D8897A92-DF5F-6323-A394-B42255F7C09D}"/>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FC0A9872-8F92-EB5A-83E3-C954974DE410}"/>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A2C8CCB9-F939-D3DB-55BF-735E534E8D94}"/>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331EA507-A167-2EC2-3A4A-AA9BA3321A7E}"/>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80B76CED-E0B0-5091-4F36-14980C09F2A6}"/>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2D9EEA3C-C643-3BD2-C54F-4FD634F7ABA9}"/>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6FD039F0-5B6C-C53E-5A6D-EF1D74E70365}"/>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922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B2EA8AB3-7F1B-1705-196C-A3B1DD0F7699}"/>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E122C5DD-BE42-2BAB-5E02-AAA6ED10F300}"/>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4000">
                <a:solidFill>
                  <a:srgbClr val="C39113"/>
                </a:solidFill>
                <a:cs typeface="B Roya" panose="00000400000000000000" pitchFamily="2" charset="-78"/>
              </a:rPr>
              <a:t>نام‌گذاری متغیرها</a:t>
            </a:r>
            <a:endParaRPr sz="4000" dirty="0">
              <a:solidFill>
                <a:srgbClr val="C39113"/>
              </a:solidFill>
              <a:cs typeface="B Roya" panose="00000400000000000000" pitchFamily="2" charset="-78"/>
            </a:endParaRPr>
          </a:p>
        </p:txBody>
      </p:sp>
      <p:grpSp>
        <p:nvGrpSpPr>
          <p:cNvPr id="1951" name="Google Shape;1951;p49">
            <a:extLst>
              <a:ext uri="{FF2B5EF4-FFF2-40B4-BE49-F238E27FC236}">
                <a16:creationId xmlns:a16="http://schemas.microsoft.com/office/drawing/2014/main" id="{31005AF5-005C-0A17-22EB-E2D3C0212CAC}"/>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5FDA30CF-C324-4F6B-489E-D363E50B8B34}"/>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538A96F8-CA57-72F9-C7C7-053BB61B3CDB}"/>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952F5012-A48B-BB06-D39F-209E75B48A5E}"/>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F64AE87A-DCDA-F079-C978-293B980EBFFB}"/>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EC8FDBD5-EE0D-4E23-8EB0-464F8F5AC89D}"/>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D95651C5-C6FB-05BA-0988-4DDA060A3A11}"/>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2FDF020D-FA9D-2D49-4267-D1F4005495F4}"/>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8442C8B5-0599-3B0A-7C88-C911E35B3885}"/>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35920C1E-E4D9-B42C-962C-64F0010A692A}"/>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AC153883-62CE-0401-04CE-829590D81442}"/>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81595A0F-0702-B9A8-D66F-5FC3F4226414}"/>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E822D82C-E055-183E-2733-FA35EFF41A40}"/>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93C68F07-4CDF-9E72-BF15-884EB4CA8C7C}"/>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3B117B7E-FF79-9840-7A35-0148C6E1CF8E}"/>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A177DF01-A5FC-07C6-7EC7-FE18337A1A08}"/>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9E058041-0527-AA88-AB6F-DB97C6FDFA07}"/>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CA351385-8675-B151-7C7E-2DBEB2F256D9}"/>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88E6CD1B-43F3-7485-8FFB-76D13E406CC9}"/>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E608E364-E293-909B-ACE9-772650403DC3}"/>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D808B267-D7F4-CA09-E5E3-0BC06F06A9DC}"/>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CA4A3D0E-B305-AEA2-E9CC-26233D7C8F10}"/>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5C5B3C67-8F2E-7218-FA6C-2CBE82DCC7FE}"/>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56749B60-F535-4288-277A-DD83BEC50396}"/>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62A7FAC5-4819-6159-945F-920838E73EA6}"/>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5B68F8F8-9191-28B1-D675-CF1879A4106E}"/>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7CF9DF86-60F8-0893-C627-1737AFE6ED80}"/>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83B5911A-43BE-BA40-D629-FFA20B16E85B}"/>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B6BC0B92-5071-0ABA-80A7-3C437F4E1F3B}"/>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F5C27D97-92D2-36AA-E7E8-C14EF33D8C57}"/>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85C4FD2C-868F-52DF-7126-7F927BFF9C09}"/>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E46F9CCC-5D7F-16C3-C454-61D39655D4FB}"/>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9DB4CEAF-D9C4-1B0F-C550-1ACC8FCF3473}"/>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EB5AF949-5966-E3C7-8B0C-681721F9FD4F}"/>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3627FBD4-CB7D-2CFA-0D25-42D33EA83A70}"/>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FE1D600A-31D9-B75C-D361-A54C3D7D0D30}"/>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D7CBF8C4-2584-20EE-3061-D073AB801238}"/>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BCAE1F90-9831-9817-EBD6-E4CCC77E277C}"/>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BF4403BD-6612-A7F6-79D9-248405135C2D}"/>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032E75CB-BDF7-1724-00CF-3A1D33B4DCE3}"/>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EFCE29CD-71C3-318A-4839-69D3725503B0}"/>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B41506C0-18B4-8FF4-9BB7-90554DFB240F}"/>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030906A3-8E1D-33A7-194C-20B283F6839B}"/>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0614C2D1-7A8B-45FE-C038-9D165573A92D}"/>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3AEA77FD-F101-C66A-8657-B621B94C9890}"/>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EF1E5091-4D6B-D553-F1CB-533E404C1ED0}"/>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49FEA336-6171-778F-7FCE-1D24D4338895}"/>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22279712-4245-00A8-66D0-6076A1BFA6DA}"/>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9BEAD167-D2BF-9595-6558-14FD6FF882A0}"/>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1C545967-8872-238D-B021-66E2633097CF}"/>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A204B18E-6C3B-96CA-EF5F-41F32B0307A7}"/>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13770710-0A0B-815E-11A9-CABBB77EF490}"/>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9C8B24F6-8A9B-295E-ADF7-37187E109307}"/>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EAC27612-E33B-64D5-4327-9F2BE756EAB4}"/>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5DDE52D1-C15A-3AFD-B5C7-4D8CBFCE7D0E}"/>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5A64CA0B-11EC-1255-1A2D-D744E7A27F9F}"/>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31A0AC18-CCC3-B037-3483-6E6977CF5B1F}"/>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A4175A77-7234-BDFB-FCBD-F85BEB422FEF}"/>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71E8EDD9-E3AA-5ED9-44E8-F1CC6F98FCA2}"/>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C20831C8-4B4F-E4FA-202D-D83E0B29354F}"/>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310583DA-A121-2B6F-BFF6-86083151ABFE}"/>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78A084B1-BAC2-9602-DE82-1D62F4BE05F2}"/>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A96E10C1-E629-1C6D-14DD-6251ABC72827}"/>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D7DF3E42-6B9E-5F67-A3BA-6EF7FD98976F}"/>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4271BA40-97E0-38B7-F8E5-17CD0C9C8645}"/>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868C6AC1-25BD-E75E-BC55-E238092FE218}"/>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3E72B435-7048-0BE4-0212-2F91472E7E21}"/>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2559693E-FFCE-101F-2CB5-58020E82E932}"/>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EA07EB41-3ACC-D1DB-CDF6-F4A0AB6A9BC1}"/>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6DC051B6-113D-FF85-9B66-9B060AF9B868}"/>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49907A5A-2C6C-A814-C503-4DC46B593037}"/>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02864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F4C84-B1CC-461E-C721-A3DBB8C9DC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B1D1B-C020-DEAC-875C-49F19E99402E}"/>
              </a:ext>
            </a:extLst>
          </p:cNvPr>
          <p:cNvSpPr>
            <a:spLocks noGrp="1"/>
          </p:cNvSpPr>
          <p:nvPr>
            <p:ph type="title"/>
          </p:nvPr>
        </p:nvSpPr>
        <p:spPr>
          <a:xfrm>
            <a:off x="720001" y="263426"/>
            <a:ext cx="7607136" cy="572700"/>
          </a:xfrm>
        </p:spPr>
        <p:txBody>
          <a:bodyPr/>
          <a:lstStyle/>
          <a:p>
            <a:pPr algn="r" rtl="1"/>
            <a:r>
              <a:rPr lang="en-US" sz="2800">
                <a:solidFill>
                  <a:srgbClr val="C39113"/>
                </a:solidFill>
              </a:rPr>
              <a:t>camelCase</a:t>
            </a:r>
          </a:p>
        </p:txBody>
      </p:sp>
      <p:sp>
        <p:nvSpPr>
          <p:cNvPr id="5" name="Rectangle 2">
            <a:extLst>
              <a:ext uri="{FF2B5EF4-FFF2-40B4-BE49-F238E27FC236}">
                <a16:creationId xmlns:a16="http://schemas.microsoft.com/office/drawing/2014/main" id="{8D52D983-D394-E768-903D-DF7499CED8E0}"/>
              </a:ext>
            </a:extLst>
          </p:cNvPr>
          <p:cNvSpPr>
            <a:spLocks noGrp="1" noChangeArrowheads="1"/>
          </p:cNvSpPr>
          <p:nvPr>
            <p:ph type="subTitle" idx="1"/>
          </p:nvPr>
        </p:nvSpPr>
        <p:spPr bwMode="auto">
          <a:xfrm>
            <a:off x="616362" y="1037830"/>
            <a:ext cx="771077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r" rtl="1">
              <a:buNone/>
            </a:pPr>
            <a:r>
              <a:rPr lang="fa-IR" sz="2000">
                <a:cs typeface="B Nazanin" panose="00000400000000000000" pitchFamily="2" charset="-78"/>
              </a:rPr>
              <a:t>در برنامه نویسی به زبان جاوا، نام‌گذاری استاندارد و متداول متغیر‌ها به صورت </a:t>
            </a:r>
            <a:r>
              <a:rPr lang="en-US" sz="2000">
                <a:latin typeface="Gill Sans MT" panose="020B0502020104020203" pitchFamily="34" charset="0"/>
                <a:cs typeface="B Nazanin" panose="00000400000000000000" pitchFamily="2" charset="-78"/>
              </a:rPr>
              <a:t>camelCase</a:t>
            </a:r>
            <a:r>
              <a:rPr lang="fa-IR" sz="2000">
                <a:latin typeface="Gill Sans MT" panose="020B0502020104020203" pitchFamily="34" charset="0"/>
                <a:cs typeface="B Nazanin" panose="00000400000000000000" pitchFamily="2" charset="-78"/>
              </a:rPr>
              <a:t> است. </a:t>
            </a:r>
            <a:r>
              <a:rPr lang="ar-SA" sz="2000" b="0" i="0">
                <a:solidFill>
                  <a:srgbClr val="000000"/>
                </a:solidFill>
                <a:effectLst/>
                <a:latin typeface="A Iranian Sans" panose="01000500000000020002" pitchFamily="2" charset="-78"/>
                <a:cs typeface="B Nazanin" panose="00000400000000000000" pitchFamily="2" charset="-78"/>
              </a:rPr>
              <a:t>در این روش، همه</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ی حروف به جز حروف اول کلمات دوم به بعد کوچک هستند</a:t>
            </a:r>
            <a:r>
              <a:rPr lang="fa-IR" sz="2000">
                <a:latin typeface="Gill Sans MT" panose="020B0502020104020203" pitchFamily="34" charset="0"/>
                <a:cs typeface="B Nazanin" panose="00000400000000000000" pitchFamily="2" charset="-78"/>
              </a:rPr>
              <a:t>:</a:t>
            </a:r>
            <a:endParaRPr lang="en-GB" sz="2000">
              <a:cs typeface="B Nazanin" panose="00000400000000000000" pitchFamily="2" charset="-78"/>
            </a:endParaRPr>
          </a:p>
        </p:txBody>
      </p:sp>
      <p:pic>
        <p:nvPicPr>
          <p:cNvPr id="4" name="Picture 3">
            <a:extLst>
              <a:ext uri="{FF2B5EF4-FFF2-40B4-BE49-F238E27FC236}">
                <a16:creationId xmlns:a16="http://schemas.microsoft.com/office/drawing/2014/main" id="{CF1FA833-42EF-BEA3-C0F5-D0617C308103}"/>
              </a:ext>
            </a:extLst>
          </p:cNvPr>
          <p:cNvPicPr>
            <a:picLocks noChangeAspect="1"/>
          </p:cNvPicPr>
          <p:nvPr/>
        </p:nvPicPr>
        <p:blipFill>
          <a:blip r:embed="rId2"/>
          <a:stretch>
            <a:fillRect/>
          </a:stretch>
        </p:blipFill>
        <p:spPr>
          <a:xfrm>
            <a:off x="1309110" y="2340950"/>
            <a:ext cx="6525780" cy="1929004"/>
          </a:xfrm>
          <a:prstGeom prst="rect">
            <a:avLst/>
          </a:prstGeom>
        </p:spPr>
      </p:pic>
    </p:spTree>
    <p:extLst>
      <p:ext uri="{BB962C8B-B14F-4D97-AF65-F5344CB8AC3E}">
        <p14:creationId xmlns:p14="http://schemas.microsoft.com/office/powerpoint/2010/main" val="4128427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7E479-1CE1-A442-A01A-110208B0CC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2CD20-21EB-6946-FE5A-52B7352F0606}"/>
              </a:ext>
            </a:extLst>
          </p:cNvPr>
          <p:cNvSpPr>
            <a:spLocks noGrp="1"/>
          </p:cNvSpPr>
          <p:nvPr>
            <p:ph type="title"/>
          </p:nvPr>
        </p:nvSpPr>
        <p:spPr>
          <a:xfrm>
            <a:off x="720001" y="263426"/>
            <a:ext cx="7607136" cy="572700"/>
          </a:xfrm>
        </p:spPr>
        <p:txBody>
          <a:bodyPr/>
          <a:lstStyle/>
          <a:p>
            <a:pPr algn="r" rtl="1"/>
            <a:r>
              <a:rPr lang="en-US" sz="2800">
                <a:solidFill>
                  <a:srgbClr val="C39113"/>
                </a:solidFill>
              </a:rPr>
              <a:t>PascalCase</a:t>
            </a:r>
          </a:p>
        </p:txBody>
      </p:sp>
      <p:sp>
        <p:nvSpPr>
          <p:cNvPr id="5" name="Rectangle 2">
            <a:extLst>
              <a:ext uri="{FF2B5EF4-FFF2-40B4-BE49-F238E27FC236}">
                <a16:creationId xmlns:a16="http://schemas.microsoft.com/office/drawing/2014/main" id="{4143842C-606F-E79E-3BFE-182083445BBD}"/>
              </a:ext>
            </a:extLst>
          </p:cNvPr>
          <p:cNvSpPr>
            <a:spLocks noGrp="1" noChangeArrowheads="1"/>
          </p:cNvSpPr>
          <p:nvPr>
            <p:ph type="subTitle" idx="1"/>
          </p:nvPr>
        </p:nvSpPr>
        <p:spPr bwMode="auto">
          <a:xfrm>
            <a:off x="616362" y="860859"/>
            <a:ext cx="7710775"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lgn="r" rtl="1">
              <a:buNone/>
            </a:pPr>
            <a:r>
              <a:rPr lang="ar-SA" sz="2000" b="0" i="0">
                <a:solidFill>
                  <a:srgbClr val="000000"/>
                </a:solidFill>
                <a:effectLst/>
                <a:latin typeface="A Iranian Sans" panose="01000500000000020002" pitchFamily="2" charset="-78"/>
                <a:cs typeface="B Nazanin" panose="00000400000000000000" pitchFamily="2" charset="-78"/>
              </a:rPr>
              <a:t>همچنین در نام</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گذاری کلاس</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ها از متد </a:t>
            </a:r>
            <a:r>
              <a:rPr lang="en-GB" sz="2000" b="0" i="0">
                <a:solidFill>
                  <a:srgbClr val="000000"/>
                </a:solidFill>
                <a:effectLst/>
                <a:latin typeface="Cambria" panose="02040503050406030204" pitchFamily="18" charset="0"/>
                <a:cs typeface="B Nazanin" panose="00000400000000000000" pitchFamily="2" charset="-78"/>
              </a:rPr>
              <a:t>PascalCase</a:t>
            </a:r>
            <a:r>
              <a:rPr lang="fa-IR" sz="2000" b="0" i="0">
                <a:solidFill>
                  <a:srgbClr val="000000"/>
                </a:solidFill>
                <a:effectLst/>
                <a:latin typeface="Cambria" panose="02040503050406030204" pitchFamily="18" charset="0"/>
                <a:cs typeface="B Nazanin" panose="00000400000000000000" pitchFamily="2" charset="-78"/>
              </a:rPr>
              <a:t> </a:t>
            </a:r>
            <a:r>
              <a:rPr lang="ar-SA" sz="2000" b="0" i="0">
                <a:solidFill>
                  <a:srgbClr val="000000"/>
                </a:solidFill>
                <a:effectLst/>
                <a:latin typeface="A Iranian Sans" panose="01000500000000020002" pitchFamily="2" charset="-78"/>
                <a:cs typeface="B Nazanin" panose="00000400000000000000" pitchFamily="2" charset="-78"/>
              </a:rPr>
              <a:t>استفاده می</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شود. در این روش بر</a:t>
            </a:r>
            <a:r>
              <a:rPr lang="fa-IR" sz="2000" b="0" i="0">
                <a:solidFill>
                  <a:srgbClr val="000000"/>
                </a:solidFill>
                <a:effectLst/>
                <a:latin typeface="A Iranian Sans" panose="01000500000000020002" pitchFamily="2" charset="-78"/>
                <a:cs typeface="B Nazanin" panose="00000400000000000000" pitchFamily="2" charset="-78"/>
              </a:rPr>
              <a:t> </a:t>
            </a:r>
            <a:r>
              <a:rPr lang="ar-SA" sz="2000" b="0" i="0">
                <a:solidFill>
                  <a:srgbClr val="000000"/>
                </a:solidFill>
                <a:effectLst/>
                <a:latin typeface="A Iranian Sans" panose="01000500000000020002" pitchFamily="2" charset="-78"/>
                <a:cs typeface="B Nazanin" panose="00000400000000000000" pitchFamily="2" charset="-78"/>
              </a:rPr>
              <a:t>خلاف روش بالا، حروف اول همه</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ی کلمات بزرگ و باقی حروف کوچک هستند.</a:t>
            </a:r>
            <a:r>
              <a:rPr lang="ar-SA" sz="2000">
                <a:cs typeface="B Nazanin" panose="00000400000000000000" pitchFamily="2" charset="-78"/>
              </a:rPr>
              <a:t> </a:t>
            </a:r>
            <a:br>
              <a:rPr lang="ar-SA" sz="2000">
                <a:cs typeface="B Nazanin" panose="00000400000000000000" pitchFamily="2" charset="-78"/>
              </a:rPr>
            </a:br>
            <a:endParaRPr lang="en-GB" sz="2000">
              <a:cs typeface="B Nazanin" panose="00000400000000000000" pitchFamily="2" charset="-78"/>
            </a:endParaRPr>
          </a:p>
        </p:txBody>
      </p:sp>
      <p:pic>
        <p:nvPicPr>
          <p:cNvPr id="2" name="Picture 1">
            <a:extLst>
              <a:ext uri="{FF2B5EF4-FFF2-40B4-BE49-F238E27FC236}">
                <a16:creationId xmlns:a16="http://schemas.microsoft.com/office/drawing/2014/main" id="{9E90DE99-FA39-ECB5-99A3-0732397CE550}"/>
              </a:ext>
            </a:extLst>
          </p:cNvPr>
          <p:cNvPicPr>
            <a:picLocks noChangeAspect="1"/>
          </p:cNvPicPr>
          <p:nvPr/>
        </p:nvPicPr>
        <p:blipFill>
          <a:blip r:embed="rId2"/>
          <a:stretch>
            <a:fillRect/>
          </a:stretch>
        </p:blipFill>
        <p:spPr>
          <a:xfrm>
            <a:off x="1600900" y="2263476"/>
            <a:ext cx="5942200" cy="1730007"/>
          </a:xfrm>
          <a:prstGeom prst="rect">
            <a:avLst/>
          </a:prstGeom>
        </p:spPr>
      </p:pic>
    </p:spTree>
    <p:extLst>
      <p:ext uri="{BB962C8B-B14F-4D97-AF65-F5344CB8AC3E}">
        <p14:creationId xmlns:p14="http://schemas.microsoft.com/office/powerpoint/2010/main" val="303625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A3E4A-7E77-322F-E142-51A9E285E5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B2AB6A-60C0-FE46-A85F-BF236B567004}"/>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چند نکته</a:t>
            </a:r>
            <a:endParaRPr lang="en-US" sz="2800">
              <a:solidFill>
                <a:srgbClr val="C39113"/>
              </a:solidFill>
            </a:endParaRPr>
          </a:p>
        </p:txBody>
      </p:sp>
      <p:sp>
        <p:nvSpPr>
          <p:cNvPr id="5" name="Rectangle 2">
            <a:extLst>
              <a:ext uri="{FF2B5EF4-FFF2-40B4-BE49-F238E27FC236}">
                <a16:creationId xmlns:a16="http://schemas.microsoft.com/office/drawing/2014/main" id="{775D32E3-6B89-EFF7-E3BF-232FD10EB480}"/>
              </a:ext>
            </a:extLst>
          </p:cNvPr>
          <p:cNvSpPr>
            <a:spLocks noGrp="1" noChangeArrowheads="1"/>
          </p:cNvSpPr>
          <p:nvPr>
            <p:ph type="subTitle" idx="1"/>
          </p:nvPr>
        </p:nvSpPr>
        <p:spPr bwMode="auto">
          <a:xfrm>
            <a:off x="616362" y="1150017"/>
            <a:ext cx="7710775"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25450" indent="-285750" algn="r" rtl="1">
              <a:buFont typeface="Wingdings" panose="05000000000000000000" pitchFamily="2" charset="2"/>
              <a:buChar char="v"/>
            </a:pPr>
            <a:r>
              <a:rPr lang="fa-IR" sz="2000">
                <a:solidFill>
                  <a:srgbClr val="1F1F1F"/>
                </a:solidFill>
                <a:cs typeface="B Nazanin" panose="00000400000000000000" pitchFamily="2" charset="-78"/>
              </a:rPr>
              <a:t>زبان </a:t>
            </a:r>
            <a:r>
              <a:rPr lang="en-US" sz="2000">
                <a:solidFill>
                  <a:srgbClr val="1F1F1F"/>
                </a:solidFill>
                <a:cs typeface="B Nazanin" panose="00000400000000000000" pitchFamily="2" charset="-78"/>
              </a:rPr>
              <a:t>Java</a:t>
            </a:r>
            <a:r>
              <a:rPr lang="fa-IR" sz="2000">
                <a:solidFill>
                  <a:srgbClr val="1F1F1F"/>
                </a:solidFill>
                <a:cs typeface="B Nazanin" panose="00000400000000000000" pitchFamily="2" charset="-78"/>
              </a:rPr>
              <a:t> یک زبان</a:t>
            </a:r>
            <a:r>
              <a:rPr lang="en-US" sz="2000">
                <a:solidFill>
                  <a:srgbClr val="1F1F1F"/>
                </a:solidFill>
                <a:cs typeface="B Nazanin" panose="00000400000000000000" pitchFamily="2" charset="-78"/>
              </a:rPr>
              <a:t>Case sensitive </a:t>
            </a:r>
            <a:r>
              <a:rPr lang="fa-IR" sz="2000">
                <a:solidFill>
                  <a:srgbClr val="1F1F1F"/>
                </a:solidFill>
                <a:cs typeface="B Nazanin" panose="00000400000000000000" pitchFamily="2" charset="-78"/>
              </a:rPr>
              <a:t> است</a:t>
            </a:r>
            <a:r>
              <a:rPr lang="en-US" sz="2000">
                <a:solidFill>
                  <a:srgbClr val="1F1F1F"/>
                </a:solidFill>
                <a:cs typeface="B Nazanin" panose="00000400000000000000" pitchFamily="2" charset="-78"/>
              </a:rPr>
              <a:t>.</a:t>
            </a:r>
            <a:endParaRPr lang="en-US" sz="2000" b="0" i="0">
              <a:solidFill>
                <a:srgbClr val="1F1F1F"/>
              </a:solidFill>
              <a:effectLst/>
              <a:cs typeface="B Nazanin" panose="00000400000000000000" pitchFamily="2" charset="-78"/>
            </a:endParaRPr>
          </a:p>
          <a:p>
            <a:pPr algn="r" rtl="1">
              <a:buFont typeface="Wingdings" panose="05000000000000000000" pitchFamily="2" charset="2"/>
              <a:buChar char="v"/>
            </a:pPr>
            <a:r>
              <a:rPr lang="ar-SA" sz="2000" b="0" i="0">
                <a:solidFill>
                  <a:srgbClr val="000000"/>
                </a:solidFill>
                <a:effectLst/>
                <a:latin typeface="A Iranian Sans" panose="01000500000000020002" pitchFamily="2" charset="-78"/>
                <a:cs typeface="B Nazanin" panose="00000400000000000000" pitchFamily="2" charset="-78"/>
              </a:rPr>
              <a:t>سعی کنید نام متغیرها معنی</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دار باشد و با توجه به کاربرد آن متغیر نامگذاری شده باشد.</a:t>
            </a:r>
          </a:p>
          <a:p>
            <a:pPr algn="r" rtl="1">
              <a:buFont typeface="Wingdings" panose="05000000000000000000" pitchFamily="2" charset="2"/>
              <a:buChar char="v"/>
            </a:pPr>
            <a:r>
              <a:rPr lang="ar-SA" sz="2000" b="0" i="0">
                <a:solidFill>
                  <a:srgbClr val="000000"/>
                </a:solidFill>
                <a:effectLst/>
                <a:cs typeface="B Nazanin" panose="00000400000000000000" pitchFamily="2" charset="-78"/>
              </a:rPr>
              <a:t> </a:t>
            </a:r>
            <a:r>
              <a:rPr lang="ar-SA" sz="2000" b="0" i="0">
                <a:solidFill>
                  <a:srgbClr val="000000"/>
                </a:solidFill>
                <a:effectLst/>
                <a:latin typeface="A Iranian Sans" panose="01000500000000020002" pitchFamily="2" charset="-78"/>
                <a:cs typeface="B Nazanin" panose="00000400000000000000" pitchFamily="2" charset="-78"/>
              </a:rPr>
              <a:t>سعی کنید نام متدها معنی</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دار باشد و با توجه به عملکرد متد نامگذاری شده باشد. (در آینده با متدها آشنا</a:t>
            </a:r>
            <a:r>
              <a:rPr lang="en-US" sz="2000" b="0" i="0">
                <a:solidFill>
                  <a:srgbClr val="000000"/>
                </a:solidFill>
                <a:effectLst/>
                <a:latin typeface="A Iranian Sans" panose="01000500000000020002" pitchFamily="2" charset="-78"/>
                <a:cs typeface="B Nazanin" panose="00000400000000000000" pitchFamily="2" charset="-78"/>
              </a:rPr>
              <a:t> </a:t>
            </a:r>
            <a:r>
              <a:rPr lang="ar-SA" sz="2000" b="0" i="0">
                <a:solidFill>
                  <a:srgbClr val="000000"/>
                </a:solidFill>
                <a:effectLst/>
                <a:latin typeface="A Iranian Sans" panose="01000500000000020002" pitchFamily="2" charset="-78"/>
                <a:cs typeface="B Nazanin" panose="00000400000000000000" pitchFamily="2" charset="-78"/>
              </a:rPr>
              <a:t>می</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شوید)</a:t>
            </a:r>
            <a:endParaRPr lang="en-US" sz="2000">
              <a:solidFill>
                <a:srgbClr val="000000"/>
              </a:solidFill>
              <a:cs typeface="B Nazanin" panose="00000400000000000000" pitchFamily="2" charset="-78"/>
            </a:endParaRPr>
          </a:p>
          <a:p>
            <a:pPr algn="r" rtl="1">
              <a:buFont typeface="Wingdings" panose="05000000000000000000" pitchFamily="2" charset="2"/>
              <a:buChar char="v"/>
            </a:pPr>
            <a:r>
              <a:rPr lang="ar-SA" sz="2000" b="0" i="0">
                <a:solidFill>
                  <a:srgbClr val="000000"/>
                </a:solidFill>
                <a:effectLst/>
                <a:cs typeface="B Nazanin" panose="00000400000000000000" pitchFamily="2" charset="-78"/>
              </a:rPr>
              <a:t> </a:t>
            </a:r>
            <a:r>
              <a:rPr lang="ar-SA" sz="2000" b="0" i="0">
                <a:solidFill>
                  <a:srgbClr val="000000"/>
                </a:solidFill>
                <a:effectLst/>
                <a:latin typeface="A Iranian Sans" panose="01000500000000020002" pitchFamily="2" charset="-78"/>
                <a:cs typeface="B Nazanin" panose="00000400000000000000" pitchFamily="2" charset="-78"/>
              </a:rPr>
              <a:t>سعی کنید نام کلاس</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ها مرتبط با وظیفه</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ی آنها نامگذاری شده باشد. (در آینده با کلاس</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ها آشنا می</a:t>
            </a:r>
            <a:r>
              <a:rPr lang="fa-IR" sz="2000" b="0" i="0">
                <a:solidFill>
                  <a:srgbClr val="000000"/>
                </a:solidFill>
                <a:effectLst/>
                <a:latin typeface="A Iranian Sans" panose="01000500000000020002" pitchFamily="2" charset="-78"/>
                <a:cs typeface="B Nazanin" panose="00000400000000000000" pitchFamily="2" charset="-78"/>
              </a:rPr>
              <a:t>‌</a:t>
            </a:r>
            <a:r>
              <a:rPr lang="ar-SA" sz="2000" b="0" i="0">
                <a:solidFill>
                  <a:srgbClr val="000000"/>
                </a:solidFill>
                <a:effectLst/>
                <a:latin typeface="A Iranian Sans" panose="01000500000000020002" pitchFamily="2" charset="-78"/>
                <a:cs typeface="B Nazanin" panose="00000400000000000000" pitchFamily="2" charset="-78"/>
              </a:rPr>
              <a:t>شوید</a:t>
            </a:r>
            <a:r>
              <a:rPr lang="fa-IR" sz="2000" b="0" i="0">
                <a:solidFill>
                  <a:srgbClr val="000000"/>
                </a:solidFill>
                <a:effectLst/>
                <a:latin typeface="A Iranian Sans" panose="01000500000000020002" pitchFamily="2" charset="-78"/>
                <a:cs typeface="B Nazanin" panose="00000400000000000000" pitchFamily="2" charset="-78"/>
              </a:rPr>
              <a:t>.</a:t>
            </a:r>
            <a:r>
              <a:rPr lang="ar-SA" sz="2000">
                <a:cs typeface="B Nazanin" panose="00000400000000000000" pitchFamily="2" charset="-78"/>
              </a:rPr>
              <a:t> </a:t>
            </a:r>
            <a:br>
              <a:rPr lang="ar-SA" sz="2000">
                <a:cs typeface="B Nazanin" panose="00000400000000000000" pitchFamily="2" charset="-78"/>
              </a:rPr>
            </a:br>
            <a:endParaRPr lang="en-US" sz="2000" dirty="0">
              <a:cs typeface="B Nazanin" panose="00000400000000000000" pitchFamily="2" charset="-78"/>
            </a:endParaRPr>
          </a:p>
        </p:txBody>
      </p:sp>
      <p:pic>
        <p:nvPicPr>
          <p:cNvPr id="4" name="Picture 3">
            <a:extLst>
              <a:ext uri="{FF2B5EF4-FFF2-40B4-BE49-F238E27FC236}">
                <a16:creationId xmlns:a16="http://schemas.microsoft.com/office/drawing/2014/main" id="{7DA1E9B5-787C-931E-AEE5-813634000A53}"/>
              </a:ext>
            </a:extLst>
          </p:cNvPr>
          <p:cNvPicPr>
            <a:picLocks noChangeAspect="1"/>
          </p:cNvPicPr>
          <p:nvPr/>
        </p:nvPicPr>
        <p:blipFill>
          <a:blip r:embed="rId2"/>
          <a:stretch>
            <a:fillRect/>
          </a:stretch>
        </p:blipFill>
        <p:spPr>
          <a:xfrm>
            <a:off x="1432957" y="3143971"/>
            <a:ext cx="4787843" cy="1231488"/>
          </a:xfrm>
          <a:prstGeom prst="rect">
            <a:avLst/>
          </a:prstGeom>
        </p:spPr>
      </p:pic>
    </p:spTree>
    <p:extLst>
      <p:ext uri="{BB962C8B-B14F-4D97-AF65-F5344CB8AC3E}">
        <p14:creationId xmlns:p14="http://schemas.microsoft.com/office/powerpoint/2010/main" val="2264034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33479" y="2303605"/>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a-IR" sz="4000">
                <a:solidFill>
                  <a:srgbClr val="C39113"/>
                </a:solidFill>
                <a:cs typeface="B Roya" panose="00000400000000000000" pitchFamily="2" charset="-78"/>
              </a:rPr>
              <a:t>دریافت ورودی</a:t>
            </a:r>
            <a:endParaRPr sz="4000" dirty="0">
              <a:solidFill>
                <a:srgbClr val="C39113"/>
              </a:solidFill>
              <a:cs typeface="B Roya" panose="00000400000000000000" pitchFamily="2" charset="-78"/>
            </a:endParaRPr>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2853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9A25-596E-75BD-1DD0-1559F7563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24E109-FA32-02EE-D330-A85B169165B5}"/>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کلاس </a:t>
            </a:r>
            <a:r>
              <a:rPr lang="en-US" sz="2800">
                <a:solidFill>
                  <a:srgbClr val="C39113"/>
                </a:solidFill>
                <a:cs typeface="B Roya" panose="00000400000000000000" pitchFamily="2" charset="-78"/>
              </a:rPr>
              <a:t>Scanner</a:t>
            </a:r>
            <a:endParaRPr lang="en-US" sz="2800">
              <a:solidFill>
                <a:srgbClr val="C39113"/>
              </a:solidFill>
            </a:endParaRPr>
          </a:p>
        </p:txBody>
      </p:sp>
      <p:sp>
        <p:nvSpPr>
          <p:cNvPr id="5" name="Rectangle 2">
            <a:extLst>
              <a:ext uri="{FF2B5EF4-FFF2-40B4-BE49-F238E27FC236}">
                <a16:creationId xmlns:a16="http://schemas.microsoft.com/office/drawing/2014/main" id="{9CDF1C26-55BE-4F48-D7B0-F52A7DB8F876}"/>
              </a:ext>
            </a:extLst>
          </p:cNvPr>
          <p:cNvSpPr>
            <a:spLocks noGrp="1" noChangeArrowheads="1"/>
          </p:cNvSpPr>
          <p:nvPr>
            <p:ph type="subTitle" idx="1"/>
          </p:nvPr>
        </p:nvSpPr>
        <p:spPr bwMode="auto">
          <a:xfrm>
            <a:off x="616362" y="1063645"/>
            <a:ext cx="7710775"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lgn="r" rtl="1">
              <a:buNone/>
            </a:pPr>
            <a:r>
              <a:rPr lang="fa-IR" sz="2000">
                <a:cs typeface="B Nazanin" panose="00000400000000000000" pitchFamily="2" charset="-78"/>
              </a:rPr>
              <a:t>در زبان جاوا برای گرفتن ورودی از کاربر معمولاً از کلاس </a:t>
            </a:r>
            <a:r>
              <a:rPr lang="en-US" sz="2000">
                <a:cs typeface="B Nazanin" panose="00000400000000000000" pitchFamily="2" charset="-78"/>
              </a:rPr>
              <a:t> Scanner</a:t>
            </a:r>
            <a:r>
              <a:rPr lang="fa-IR" sz="2000">
                <a:cs typeface="B Nazanin" panose="00000400000000000000" pitchFamily="2" charset="-78"/>
              </a:rPr>
              <a:t>استفاده می‌شود. این کلاس که در پکیج </a:t>
            </a:r>
            <a:r>
              <a:rPr lang="en-US" sz="2000">
                <a:cs typeface="B Nazanin" panose="00000400000000000000" pitchFamily="2" charset="-78"/>
              </a:rPr>
              <a:t>java.util</a:t>
            </a:r>
            <a:r>
              <a:rPr lang="fa-IR" sz="2000">
                <a:cs typeface="B Nazanin" panose="00000400000000000000" pitchFamily="2" charset="-78"/>
              </a:rPr>
              <a:t> قرار دارد امکاناتی برای خواندن انواع مختلف ورودی‌ها از کاربر فراهم می‌آورد، مثل عدد صحیح، عدد اعشاری، و رشته‌ها.</a:t>
            </a:r>
          </a:p>
          <a:p>
            <a:pPr marL="139700" indent="0" algn="r" rtl="1">
              <a:buNone/>
            </a:pPr>
            <a:endParaRPr lang="fa-IR" sz="2000">
              <a:cs typeface="B Nazanin" panose="00000400000000000000" pitchFamily="2" charset="-78"/>
            </a:endParaRPr>
          </a:p>
        </p:txBody>
      </p:sp>
      <p:sp>
        <p:nvSpPr>
          <p:cNvPr id="6" name="Rectangle 1">
            <a:extLst>
              <a:ext uri="{FF2B5EF4-FFF2-40B4-BE49-F238E27FC236}">
                <a16:creationId xmlns:a16="http://schemas.microsoft.com/office/drawing/2014/main" id="{33081C92-5255-ECBE-D7F2-374C3887223F}"/>
              </a:ext>
            </a:extLst>
          </p:cNvPr>
          <p:cNvSpPr>
            <a:spLocks noChangeArrowheads="1"/>
          </p:cNvSpPr>
          <p:nvPr/>
        </p:nvSpPr>
        <p:spPr bwMode="auto">
          <a:xfrm>
            <a:off x="2190154" y="2688733"/>
            <a:ext cx="4763692" cy="144719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FFCB6B"/>
                </a:solidFill>
                <a:effectLst/>
                <a:latin typeface="JetBrains Mono" panose="020B0509020102050004" pitchFamily="49" charset="0"/>
              </a:rPr>
              <a:t>Scanner </a:t>
            </a:r>
            <a:r>
              <a:rPr kumimoji="0" lang="en-US" altLang="en-US" sz="1200" b="0" i="0" u="none" strike="noStrike" cap="none" normalizeH="0" baseline="0">
                <a:ln>
                  <a:noFill/>
                </a:ln>
                <a:solidFill>
                  <a:srgbClr val="EEFFE3"/>
                </a:solidFill>
                <a:effectLst/>
                <a:latin typeface="JetBrains Mono" panose="020B0509020102050004" pitchFamily="49" charset="0"/>
              </a:rPr>
              <a:t>scanner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1" u="none" strike="noStrike" cap="none" normalizeH="0" baseline="0">
                <a:ln>
                  <a:noFill/>
                </a:ln>
                <a:solidFill>
                  <a:srgbClr val="89DDFF"/>
                </a:solidFill>
                <a:effectLst/>
                <a:latin typeface="JetBrains Mono" panose="020B0509020102050004" pitchFamily="49" charset="0"/>
              </a:rPr>
              <a:t>new </a:t>
            </a:r>
            <a:r>
              <a:rPr kumimoji="0" lang="en-US" altLang="en-US" sz="1200" b="0" i="0" u="none" strike="noStrike" cap="none" normalizeH="0" baseline="0">
                <a:ln>
                  <a:noFill/>
                </a:ln>
                <a:solidFill>
                  <a:srgbClr val="82AAFF"/>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FFCB6B"/>
                </a:solidFill>
                <a:effectLst/>
                <a:latin typeface="JetBrains Mono" panose="020B0509020102050004" pitchFamily="49" charset="0"/>
              </a:rPr>
              <a:t>System</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1" i="1" u="none" strike="noStrike" cap="none" normalizeH="0" baseline="0">
                <a:ln>
                  <a:noFill/>
                </a:ln>
                <a:solidFill>
                  <a:srgbClr val="EEFFFF"/>
                </a:solidFill>
                <a:effectLst/>
                <a:latin typeface="JetBrains Mono" panose="020B0509020102050004" pitchFamily="49" charset="0"/>
              </a:rPr>
              <a:t>in</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1" u="none" strike="noStrike" cap="none" normalizeH="0" baseline="0">
                <a:ln>
                  <a:noFill/>
                </a:ln>
                <a:solidFill>
                  <a:srgbClr val="FFCB6B"/>
                </a:solidFill>
                <a:effectLst/>
                <a:latin typeface="JetBrains Mono" panose="020B0509020102050004" pitchFamily="49" charset="0"/>
              </a:rPr>
              <a:t>int </a:t>
            </a:r>
            <a:r>
              <a:rPr kumimoji="0" lang="en-US" altLang="en-US" sz="1200" b="0" i="0" u="none" strike="noStrike" cap="none" normalizeH="0" baseline="0">
                <a:ln>
                  <a:noFill/>
                </a:ln>
                <a:solidFill>
                  <a:srgbClr val="EEFFE3"/>
                </a:solidFill>
                <a:effectLst/>
                <a:latin typeface="JetBrains Mono" panose="020B0509020102050004" pitchFamily="49" charset="0"/>
              </a:rPr>
              <a:t>myNum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nextInt</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FFCB6B"/>
                </a:solidFill>
                <a:effectLst/>
                <a:latin typeface="JetBrains Mono" panose="020B0509020102050004" pitchFamily="49" charset="0"/>
              </a:rPr>
              <a:t>String </a:t>
            </a:r>
            <a:r>
              <a:rPr kumimoji="0" lang="en-US" altLang="en-US" sz="1200" b="0" i="0" u="none" strike="noStrike" cap="none" normalizeH="0" baseline="0">
                <a:ln>
                  <a:noFill/>
                </a:ln>
                <a:solidFill>
                  <a:srgbClr val="EEFFE3"/>
                </a:solidFill>
                <a:effectLst/>
                <a:latin typeface="JetBrains Mono" panose="020B0509020102050004" pitchFamily="49" charset="0"/>
              </a:rPr>
              <a:t>str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next</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1" u="none" strike="noStrike" cap="none" normalizeH="0" baseline="0">
                <a:ln>
                  <a:noFill/>
                </a:ln>
                <a:solidFill>
                  <a:srgbClr val="FFCB6B"/>
                </a:solidFill>
                <a:effectLst/>
                <a:latin typeface="JetBrains Mono" panose="020B0509020102050004" pitchFamily="49" charset="0"/>
              </a:rPr>
              <a:t>double </a:t>
            </a:r>
            <a:r>
              <a:rPr kumimoji="0" lang="en-US" altLang="en-US" sz="1200" b="0" i="0" u="none" strike="noStrike" cap="none" normalizeH="0" baseline="0">
                <a:ln>
                  <a:noFill/>
                </a:ln>
                <a:solidFill>
                  <a:srgbClr val="EEFFE3"/>
                </a:solidFill>
                <a:effectLst/>
                <a:latin typeface="JetBrains Mono" panose="020B0509020102050004" pitchFamily="49" charset="0"/>
              </a:rPr>
              <a:t>grade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nextDouble</a:t>
            </a: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3060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DB8F7-FA79-3E2E-7BC7-79A7A1E3DA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BAF360-3685-5A66-40FD-44A4317609AE}"/>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استفاده از </a:t>
            </a:r>
            <a:r>
              <a:rPr lang="en-US" sz="2800">
                <a:solidFill>
                  <a:srgbClr val="C39113"/>
                </a:solidFill>
                <a:cs typeface="B Roya" panose="00000400000000000000" pitchFamily="2" charset="-78"/>
              </a:rPr>
              <a:t>Scanner</a:t>
            </a:r>
            <a:endParaRPr lang="en-US" sz="2800">
              <a:solidFill>
                <a:srgbClr val="C39113"/>
              </a:solidFill>
            </a:endParaRPr>
          </a:p>
        </p:txBody>
      </p:sp>
      <p:sp>
        <p:nvSpPr>
          <p:cNvPr id="5" name="Rectangle 2">
            <a:extLst>
              <a:ext uri="{FF2B5EF4-FFF2-40B4-BE49-F238E27FC236}">
                <a16:creationId xmlns:a16="http://schemas.microsoft.com/office/drawing/2014/main" id="{7171D183-95B5-FEDA-B93D-9CE94EA317C8}"/>
              </a:ext>
            </a:extLst>
          </p:cNvPr>
          <p:cNvSpPr>
            <a:spLocks noGrp="1" noChangeArrowheads="1"/>
          </p:cNvSpPr>
          <p:nvPr>
            <p:ph type="subTitle" idx="1"/>
          </p:nvPr>
        </p:nvSpPr>
        <p:spPr bwMode="auto">
          <a:xfrm>
            <a:off x="616362" y="1044049"/>
            <a:ext cx="7710775"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lgn="r" rtl="1">
              <a:buNone/>
            </a:pPr>
            <a:r>
              <a:rPr lang="fa-IR" sz="2000">
                <a:cs typeface="B Nazanin" panose="00000400000000000000" pitchFamily="2" charset="-78"/>
              </a:rPr>
              <a:t>برای استفاده از این کلاس مراحل زیر را دنبال می‌کنیم.</a:t>
            </a:r>
          </a:p>
          <a:p>
            <a:pPr algn="r" rtl="1"/>
            <a:r>
              <a:rPr lang="fa-IR" sz="2000">
                <a:cs typeface="B Nazanin" panose="00000400000000000000" pitchFamily="2" charset="-78"/>
              </a:rPr>
              <a:t>ابتدا آن را </a:t>
            </a:r>
            <a:r>
              <a:rPr lang="en-US" sz="2000">
                <a:cs typeface="B Nazanin" panose="00000400000000000000" pitchFamily="2" charset="-78"/>
              </a:rPr>
              <a:t>import</a:t>
            </a:r>
            <a:r>
              <a:rPr lang="fa-IR" sz="2000">
                <a:cs typeface="B Nazanin" panose="00000400000000000000" pitchFamily="2" charset="-78"/>
              </a:rPr>
              <a:t> می‌کنیم:</a:t>
            </a:r>
          </a:p>
          <a:p>
            <a:pPr algn="r" rtl="1"/>
            <a:endParaRPr lang="fa-IR" sz="2000">
              <a:cs typeface="B Nazanin" panose="00000400000000000000" pitchFamily="2" charset="-78"/>
            </a:endParaRPr>
          </a:p>
          <a:p>
            <a:pPr algn="r" rtl="1"/>
            <a:endParaRPr lang="fa-IR" sz="2000">
              <a:cs typeface="B Nazanin" panose="00000400000000000000" pitchFamily="2" charset="-78"/>
            </a:endParaRPr>
          </a:p>
          <a:p>
            <a:pPr algn="r" rtl="1"/>
            <a:r>
              <a:rPr lang="fa-IR" sz="2000">
                <a:cs typeface="B Nazanin" panose="00000400000000000000" pitchFamily="2" charset="-78"/>
              </a:rPr>
              <a:t>سپس با استفاده از خط زیر در متد </a:t>
            </a:r>
            <a:r>
              <a:rPr lang="en-US" sz="2000">
                <a:cs typeface="B Nazanin" panose="00000400000000000000" pitchFamily="2" charset="-78"/>
              </a:rPr>
              <a:t>main</a:t>
            </a:r>
            <a:r>
              <a:rPr lang="fa-IR" sz="2000">
                <a:cs typeface="B Nazanin" panose="00000400000000000000" pitchFamily="2" charset="-78"/>
              </a:rPr>
              <a:t> برنامه یک </a:t>
            </a:r>
            <a:r>
              <a:rPr lang="en-US" sz="2000">
                <a:cs typeface="B Nazanin" panose="00000400000000000000" pitchFamily="2" charset="-78"/>
              </a:rPr>
              <a:t>object</a:t>
            </a:r>
            <a:r>
              <a:rPr lang="fa-IR" sz="2000">
                <a:cs typeface="B Nazanin" panose="00000400000000000000" pitchFamily="2" charset="-78"/>
              </a:rPr>
              <a:t> از آن می‌سازیم. (در آینده با اشیاء آشنا خواهید شد)</a:t>
            </a:r>
          </a:p>
          <a:p>
            <a:pPr marL="482600" indent="-342900" algn="r" rtl="1">
              <a:buFont typeface="Wingdings" panose="05000000000000000000" pitchFamily="2" charset="2"/>
              <a:buChar char="v"/>
            </a:pPr>
            <a:r>
              <a:rPr lang="fa-IR" sz="2000">
                <a:cs typeface="B Nazanin" panose="00000400000000000000" pitchFamily="2" charset="-78"/>
              </a:rPr>
              <a:t>حتما برای استفاده از کلاس </a:t>
            </a:r>
            <a:r>
              <a:rPr lang="en-US" sz="2000">
                <a:cs typeface="B Nazanin" panose="00000400000000000000" pitchFamily="2" charset="-78"/>
              </a:rPr>
              <a:t>Scanner</a:t>
            </a:r>
            <a:r>
              <a:rPr lang="fa-IR" sz="2000">
                <a:cs typeface="B Nazanin" panose="00000400000000000000" pitchFamily="2" charset="-78"/>
              </a:rPr>
              <a:t> باید در طول اجرای برنامه فقط یک نمونه از آن بسازید و از همان استفاده کنید.</a:t>
            </a:r>
          </a:p>
          <a:p>
            <a:pPr marL="482600" indent="-342900" algn="r" rtl="1">
              <a:buFont typeface="Wingdings" panose="05000000000000000000" pitchFamily="2" charset="2"/>
              <a:buChar char="v"/>
            </a:pPr>
            <a:endParaRPr lang="fa-IR" sz="2000">
              <a:cs typeface="B Nazanin" panose="00000400000000000000" pitchFamily="2" charset="-78"/>
            </a:endParaRPr>
          </a:p>
          <a:p>
            <a:pPr marL="139700" indent="0" algn="r" rtl="1">
              <a:buNone/>
            </a:pPr>
            <a:r>
              <a:rPr lang="fa-IR" sz="2000">
                <a:cs typeface="B Nazanin" panose="00000400000000000000" pitchFamily="2" charset="-78"/>
              </a:rPr>
              <a:t>حال </a:t>
            </a:r>
            <a:r>
              <a:rPr lang="en-US" sz="2000">
                <a:cs typeface="B Nazanin" panose="00000400000000000000" pitchFamily="2" charset="-78"/>
              </a:rPr>
              <a:t>scanner</a:t>
            </a:r>
            <a:r>
              <a:rPr lang="fa-IR" sz="2000">
                <a:cs typeface="B Nazanin" panose="00000400000000000000" pitchFamily="2" charset="-78"/>
              </a:rPr>
              <a:t> ما آماده دریافت ورودی است.</a:t>
            </a:r>
          </a:p>
          <a:p>
            <a:pPr marL="139700" indent="0" algn="r" rtl="1">
              <a:buNone/>
            </a:pPr>
            <a:endParaRPr lang="fa-IR" sz="2000">
              <a:cs typeface="B Nazanin" panose="00000400000000000000" pitchFamily="2" charset="-78"/>
            </a:endParaRPr>
          </a:p>
        </p:txBody>
      </p:sp>
      <p:sp>
        <p:nvSpPr>
          <p:cNvPr id="2" name="Rectangle 1">
            <a:extLst>
              <a:ext uri="{FF2B5EF4-FFF2-40B4-BE49-F238E27FC236}">
                <a16:creationId xmlns:a16="http://schemas.microsoft.com/office/drawing/2014/main" id="{836CD5A3-CE04-830E-0DB9-BB62D0C9D9E3}"/>
              </a:ext>
            </a:extLst>
          </p:cNvPr>
          <p:cNvSpPr>
            <a:spLocks noChangeArrowheads="1"/>
          </p:cNvSpPr>
          <p:nvPr/>
        </p:nvSpPr>
        <p:spPr bwMode="auto">
          <a:xfrm>
            <a:off x="3231217" y="2081204"/>
            <a:ext cx="2584704" cy="27699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F78C6C"/>
                </a:solidFill>
                <a:effectLst/>
                <a:latin typeface="JetBrains Mono" panose="020B0509020102050004" pitchFamily="49" charset="0"/>
              </a:rPr>
              <a:t>import </a:t>
            </a:r>
            <a:r>
              <a:rPr kumimoji="0" lang="en-US" altLang="en-US" sz="1200" b="0" i="0" u="none" strike="noStrike" cap="none" normalizeH="0" baseline="0">
                <a:ln>
                  <a:noFill/>
                </a:ln>
                <a:solidFill>
                  <a:srgbClr val="FFCB6B"/>
                </a:solidFill>
                <a:effectLst/>
                <a:latin typeface="JetBrains Mono" panose="020B0509020102050004" pitchFamily="49" charset="0"/>
              </a:rPr>
              <a:t>java.util.Scanner</a:t>
            </a: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324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8825B-A00D-C815-19B9-E0A7DEB345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6056AD-94B4-5B7F-43D9-92F33EC87D02}"/>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متد های </a:t>
            </a:r>
            <a:r>
              <a:rPr lang="en-US" sz="2800">
                <a:solidFill>
                  <a:srgbClr val="C39113"/>
                </a:solidFill>
                <a:cs typeface="B Roya" panose="00000400000000000000" pitchFamily="2" charset="-78"/>
              </a:rPr>
              <a:t>Scanner</a:t>
            </a:r>
            <a:endParaRPr lang="en-US" sz="2800">
              <a:solidFill>
                <a:srgbClr val="C39113"/>
              </a:solidFill>
            </a:endParaRPr>
          </a:p>
        </p:txBody>
      </p:sp>
      <p:sp>
        <p:nvSpPr>
          <p:cNvPr id="5" name="Rectangle 2">
            <a:extLst>
              <a:ext uri="{FF2B5EF4-FFF2-40B4-BE49-F238E27FC236}">
                <a16:creationId xmlns:a16="http://schemas.microsoft.com/office/drawing/2014/main" id="{3480A03C-3BE4-F1AB-EF69-B251C55B98D1}"/>
              </a:ext>
            </a:extLst>
          </p:cNvPr>
          <p:cNvSpPr>
            <a:spLocks noGrp="1" noChangeArrowheads="1"/>
          </p:cNvSpPr>
          <p:nvPr>
            <p:ph type="subTitle" idx="1"/>
          </p:nvPr>
        </p:nvSpPr>
        <p:spPr bwMode="auto">
          <a:xfrm>
            <a:off x="668181" y="4392249"/>
            <a:ext cx="7710775"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lgn="ctr" rtl="1">
              <a:buNone/>
            </a:pPr>
            <a:r>
              <a:rPr lang="en-US" sz="2000"/>
              <a:t>Ref: </a:t>
            </a:r>
            <a:r>
              <a:rPr lang="en-US" sz="2000">
                <a:hlinkClick r:id="rId2"/>
              </a:rPr>
              <a:t>https://www.w3schools.com/java/java_user_input.asp</a:t>
            </a:r>
            <a:endParaRPr lang="en-US" sz="2000"/>
          </a:p>
        </p:txBody>
      </p:sp>
      <p:pic>
        <p:nvPicPr>
          <p:cNvPr id="4" name="Picture 3">
            <a:extLst>
              <a:ext uri="{FF2B5EF4-FFF2-40B4-BE49-F238E27FC236}">
                <a16:creationId xmlns:a16="http://schemas.microsoft.com/office/drawing/2014/main" id="{70EC9157-1705-D693-0FC7-B2086593464D}"/>
              </a:ext>
            </a:extLst>
          </p:cNvPr>
          <p:cNvPicPr>
            <a:picLocks noChangeAspect="1"/>
          </p:cNvPicPr>
          <p:nvPr/>
        </p:nvPicPr>
        <p:blipFill>
          <a:blip r:embed="rId3"/>
          <a:stretch>
            <a:fillRect/>
          </a:stretch>
        </p:blipFill>
        <p:spPr>
          <a:xfrm>
            <a:off x="1357253" y="996657"/>
            <a:ext cx="6429493" cy="3235061"/>
          </a:xfrm>
          <a:prstGeom prst="rect">
            <a:avLst/>
          </a:prstGeom>
        </p:spPr>
      </p:pic>
    </p:spTree>
    <p:extLst>
      <p:ext uri="{BB962C8B-B14F-4D97-AF65-F5344CB8AC3E}">
        <p14:creationId xmlns:p14="http://schemas.microsoft.com/office/powerpoint/2010/main" val="2278619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76B9A-8C0D-54F1-D49F-C71E86ECAD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D1A68E-CF0C-BFB4-24EE-BC2732C955D4}"/>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متد های </a:t>
            </a:r>
            <a:r>
              <a:rPr lang="en-US" sz="2800">
                <a:solidFill>
                  <a:srgbClr val="C39113"/>
                </a:solidFill>
                <a:cs typeface="B Roya" panose="00000400000000000000" pitchFamily="2" charset="-78"/>
              </a:rPr>
              <a:t>Scanner</a:t>
            </a:r>
            <a:endParaRPr lang="en-US" sz="2800">
              <a:solidFill>
                <a:srgbClr val="C39113"/>
              </a:solidFill>
            </a:endParaRPr>
          </a:p>
        </p:txBody>
      </p:sp>
      <p:sp>
        <p:nvSpPr>
          <p:cNvPr id="5" name="Rectangle 2">
            <a:extLst>
              <a:ext uri="{FF2B5EF4-FFF2-40B4-BE49-F238E27FC236}">
                <a16:creationId xmlns:a16="http://schemas.microsoft.com/office/drawing/2014/main" id="{54C4ED2D-FBFA-571A-0336-0C50DD165D89}"/>
              </a:ext>
            </a:extLst>
          </p:cNvPr>
          <p:cNvSpPr>
            <a:spLocks noGrp="1" noChangeArrowheads="1"/>
          </p:cNvSpPr>
          <p:nvPr>
            <p:ph type="subTitle" idx="1"/>
          </p:nvPr>
        </p:nvSpPr>
        <p:spPr bwMode="auto">
          <a:xfrm>
            <a:off x="616362" y="2458859"/>
            <a:ext cx="771077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5400" indent="-342900" algn="r" rtl="1">
              <a:buFont typeface="Wingdings" panose="05000000000000000000" pitchFamily="2" charset="2"/>
              <a:buChar char="v"/>
            </a:pPr>
            <a:r>
              <a:rPr lang="ar-SA" sz="2000" b="0" i="0">
                <a:solidFill>
                  <a:srgbClr val="000000"/>
                </a:solidFill>
                <a:effectLst/>
                <a:cs typeface="B Nazanin" panose="00000400000000000000" pitchFamily="2" charset="-78"/>
              </a:rPr>
              <a:t>با اینکه خروجی () </a:t>
            </a:r>
            <a:r>
              <a:rPr lang="en-GB" sz="2000" b="0" i="0">
                <a:solidFill>
                  <a:srgbClr val="000000"/>
                </a:solidFill>
                <a:effectLst/>
                <a:cs typeface="B Nazanin" panose="00000400000000000000" pitchFamily="2" charset="-78"/>
              </a:rPr>
              <a:t>scanner.next</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و () </a:t>
            </a:r>
            <a:r>
              <a:rPr lang="en-GB" sz="2000" b="0" i="0">
                <a:solidFill>
                  <a:srgbClr val="000000"/>
                </a:solidFill>
                <a:effectLst/>
                <a:cs typeface="B Nazanin" panose="00000400000000000000" pitchFamily="2" charset="-78"/>
              </a:rPr>
              <a:t>scanner.nextLine</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هر دو </a:t>
            </a:r>
            <a:r>
              <a:rPr lang="en-GB" sz="2000" b="0" i="0">
                <a:solidFill>
                  <a:srgbClr val="000000"/>
                </a:solidFill>
                <a:effectLst/>
                <a:cs typeface="B Nazanin" panose="00000400000000000000" pitchFamily="2" charset="-78"/>
              </a:rPr>
              <a:t>String</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است اما این دو با هم تفاوت</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هایی دارند. متد () </a:t>
            </a:r>
            <a:r>
              <a:rPr lang="en-GB" sz="2000" b="0" i="0">
                <a:solidFill>
                  <a:srgbClr val="000000"/>
                </a:solidFill>
                <a:effectLst/>
                <a:cs typeface="B Nazanin" panose="00000400000000000000" pitchFamily="2" charset="-78"/>
              </a:rPr>
              <a:t>next</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تا زمانی به خواندن ورودی ادامه می</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دهد که به </a:t>
            </a:r>
            <a:r>
              <a:rPr lang="en-GB" sz="2000" b="0" i="0">
                <a:solidFill>
                  <a:srgbClr val="000000"/>
                </a:solidFill>
                <a:effectLst/>
                <a:cs typeface="B Nazanin" panose="00000400000000000000" pitchFamily="2" charset="-78"/>
              </a:rPr>
              <a:t>white space</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برخورد کند. اما () </a:t>
            </a:r>
            <a:r>
              <a:rPr lang="en-GB" sz="2000" b="0" i="0">
                <a:solidFill>
                  <a:srgbClr val="000000"/>
                </a:solidFill>
                <a:effectLst/>
                <a:cs typeface="B Nazanin" panose="00000400000000000000" pitchFamily="2" charset="-78"/>
              </a:rPr>
              <a:t>nextLine</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تمام خط را با </a:t>
            </a:r>
            <a:r>
              <a:rPr lang="en-GB" sz="2000" b="0" i="0">
                <a:solidFill>
                  <a:srgbClr val="000000"/>
                </a:solidFill>
                <a:effectLst/>
                <a:cs typeface="B Nazanin" panose="00000400000000000000" pitchFamily="2" charset="-78"/>
              </a:rPr>
              <a:t>space</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های بین کلمات در </a:t>
            </a:r>
            <a:r>
              <a:rPr lang="en-GB" sz="2000" b="0" i="0">
                <a:solidFill>
                  <a:srgbClr val="000000"/>
                </a:solidFill>
                <a:effectLst/>
                <a:cs typeface="B Nazanin" panose="00000400000000000000" pitchFamily="2" charset="-78"/>
              </a:rPr>
              <a:t>String</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ذخیره می</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کند.</a:t>
            </a:r>
          </a:p>
          <a:p>
            <a:pPr marL="0" algn="r" rtl="1">
              <a:buNone/>
            </a:pPr>
            <a:r>
              <a:rPr lang="ar-SA" sz="2000" b="0" i="0">
                <a:solidFill>
                  <a:srgbClr val="000000"/>
                </a:solidFill>
                <a:effectLst/>
                <a:cs typeface="B Nazanin" panose="00000400000000000000" pitchFamily="2" charset="-78"/>
              </a:rPr>
              <a:t>به طور مثال، اگر کاربر ! </a:t>
            </a:r>
            <a:r>
              <a:rPr lang="en-GB" sz="2000" b="0" i="0">
                <a:solidFill>
                  <a:srgbClr val="000000"/>
                </a:solidFill>
                <a:effectLst/>
                <a:cs typeface="B Nazanin" panose="00000400000000000000" pitchFamily="2" charset="-78"/>
              </a:rPr>
              <a:t>hello world</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وارد کند، مقدار </a:t>
            </a:r>
            <a:r>
              <a:rPr lang="en-GB" sz="2000" b="0" i="0">
                <a:solidFill>
                  <a:srgbClr val="000000"/>
                </a:solidFill>
                <a:effectLst/>
                <a:cs typeface="B Nazanin" panose="00000400000000000000" pitchFamily="2" charset="-78"/>
              </a:rPr>
              <a:t>aString</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برابر با </a:t>
            </a:r>
            <a:r>
              <a:rPr lang="en-GB" sz="2000" b="0" i="0">
                <a:solidFill>
                  <a:srgbClr val="000000"/>
                </a:solidFill>
                <a:effectLst/>
                <a:cs typeface="B Nazanin" panose="00000400000000000000" pitchFamily="2" charset="-78"/>
              </a:rPr>
              <a:t>hello</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می</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شود</a:t>
            </a:r>
            <a:r>
              <a:rPr lang="fa-IR" sz="2000" b="0" i="0">
                <a:solidFill>
                  <a:srgbClr val="000000"/>
                </a:solidFill>
                <a:effectLst/>
                <a:cs typeface="B Nazanin" panose="00000400000000000000" pitchFamily="2" charset="-78"/>
              </a:rPr>
              <a:t>.</a:t>
            </a:r>
            <a:r>
              <a:rPr lang="ar-SA" sz="2000">
                <a:cs typeface="B Nazanin" panose="00000400000000000000" pitchFamily="2" charset="-78"/>
              </a:rPr>
              <a:t> </a:t>
            </a:r>
            <a:br>
              <a:rPr lang="ar-SA" sz="2000">
                <a:cs typeface="B Nazanin" panose="00000400000000000000" pitchFamily="2" charset="-78"/>
              </a:rPr>
            </a:br>
            <a:endParaRPr lang="en-US" sz="2000">
              <a:cs typeface="B Nazanin" panose="00000400000000000000" pitchFamily="2" charset="-78"/>
            </a:endParaRPr>
          </a:p>
        </p:txBody>
      </p:sp>
      <p:sp>
        <p:nvSpPr>
          <p:cNvPr id="2" name="Rectangle 1">
            <a:extLst>
              <a:ext uri="{FF2B5EF4-FFF2-40B4-BE49-F238E27FC236}">
                <a16:creationId xmlns:a16="http://schemas.microsoft.com/office/drawing/2014/main" id="{2BA4886E-8F61-E5D8-1BD6-266ACBE934EB}"/>
              </a:ext>
            </a:extLst>
          </p:cNvPr>
          <p:cNvSpPr>
            <a:spLocks noChangeArrowheads="1"/>
          </p:cNvSpPr>
          <p:nvPr/>
        </p:nvSpPr>
        <p:spPr bwMode="auto">
          <a:xfrm>
            <a:off x="2313432" y="923897"/>
            <a:ext cx="4517136" cy="144719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1" u="none" strike="noStrike" cap="none" normalizeH="0" baseline="0">
                <a:ln>
                  <a:noFill/>
                </a:ln>
                <a:solidFill>
                  <a:srgbClr val="FFCB6B"/>
                </a:solidFill>
                <a:effectLst/>
                <a:latin typeface="JetBrains Mono" panose="020B0509020102050004" pitchFamily="49" charset="0"/>
              </a:rPr>
              <a:t>int </a:t>
            </a:r>
            <a:r>
              <a:rPr kumimoji="0" lang="en-US" altLang="en-US" sz="1200" b="0" i="0" u="none" strike="noStrike" cap="none" normalizeH="0" baseline="0">
                <a:ln>
                  <a:noFill/>
                </a:ln>
                <a:solidFill>
                  <a:srgbClr val="EEFFE3"/>
                </a:solidFill>
                <a:effectLst/>
                <a:latin typeface="JetBrains Mono" panose="020B0509020102050004" pitchFamily="49" charset="0"/>
              </a:rPr>
              <a:t>anInt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nextInt</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1" u="none" strike="noStrike" cap="none" normalizeH="0" baseline="0">
                <a:ln>
                  <a:noFill/>
                </a:ln>
                <a:solidFill>
                  <a:srgbClr val="FFCB6B"/>
                </a:solidFill>
                <a:effectLst/>
                <a:latin typeface="JetBrains Mono" panose="020B0509020102050004" pitchFamily="49" charset="0"/>
              </a:rPr>
              <a:t>double </a:t>
            </a:r>
            <a:r>
              <a:rPr kumimoji="0" lang="en-US" altLang="en-US" sz="1200" b="0" i="0" u="none" strike="noStrike" cap="none" normalizeH="0" baseline="0">
                <a:ln>
                  <a:noFill/>
                </a:ln>
                <a:solidFill>
                  <a:srgbClr val="EEFFE3"/>
                </a:solidFill>
                <a:effectLst/>
                <a:latin typeface="JetBrains Mono" panose="020B0509020102050004" pitchFamily="49" charset="0"/>
              </a:rPr>
              <a:t>aDouble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nextDouble</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FFCB6B"/>
                </a:solidFill>
                <a:effectLst/>
                <a:latin typeface="JetBrains Mono" panose="020B0509020102050004" pitchFamily="49" charset="0"/>
              </a:rPr>
              <a:t>String </a:t>
            </a:r>
            <a:r>
              <a:rPr kumimoji="0" lang="en-US" altLang="en-US" sz="1200" b="0" i="0" u="none" strike="noStrike" cap="none" normalizeH="0" baseline="0">
                <a:ln>
                  <a:noFill/>
                </a:ln>
                <a:solidFill>
                  <a:srgbClr val="EEFFE3"/>
                </a:solidFill>
                <a:effectLst/>
                <a:latin typeface="JetBrains Mono" panose="020B0509020102050004" pitchFamily="49" charset="0"/>
              </a:rPr>
              <a:t>aString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next</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0" u="none" strike="noStrike" cap="none" normalizeH="0" baseline="0">
                <a:ln>
                  <a:noFill/>
                </a:ln>
                <a:solidFill>
                  <a:srgbClr val="FFCB6B"/>
                </a:solidFill>
                <a:effectLst/>
                <a:latin typeface="JetBrains Mono" panose="020B0509020102050004" pitchFamily="49" charset="0"/>
              </a:rPr>
              <a:t>String </a:t>
            </a:r>
            <a:r>
              <a:rPr kumimoji="0" lang="en-US" altLang="en-US" sz="1200" b="0" i="0" u="none" strike="noStrike" cap="none" normalizeH="0" baseline="0">
                <a:ln>
                  <a:noFill/>
                </a:ln>
                <a:solidFill>
                  <a:srgbClr val="EEFFE3"/>
                </a:solidFill>
                <a:effectLst/>
                <a:latin typeface="JetBrains Mono" panose="020B0509020102050004" pitchFamily="49" charset="0"/>
              </a:rPr>
              <a:t>anotherString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nextLine</a:t>
            </a:r>
            <a:r>
              <a:rPr kumimoji="0" lang="en-US" altLang="en-US" sz="1200" b="0" i="0" u="none" strike="noStrike" cap="none" normalizeH="0" baseline="0">
                <a:ln>
                  <a:noFill/>
                </a:ln>
                <a:solidFill>
                  <a:srgbClr val="89DDFF"/>
                </a:solidFill>
                <a:effectLst/>
                <a:latin typeface="JetBrains Mono" panose="020B0509020102050004" pitchFamily="49" charset="0"/>
              </a:rPr>
              <a:t>();</a:t>
            </a:r>
            <a:br>
              <a:rPr kumimoji="0" lang="en-US" altLang="en-US" sz="1200" b="0" i="0" u="none" strike="noStrike" cap="none" normalizeH="0" baseline="0">
                <a:ln>
                  <a:noFill/>
                </a:ln>
                <a:solidFill>
                  <a:srgbClr val="89DDFF"/>
                </a:solidFill>
                <a:effectLst/>
                <a:latin typeface="JetBrains Mono" panose="020B0509020102050004" pitchFamily="49" charset="0"/>
              </a:rPr>
            </a:br>
            <a:r>
              <a:rPr kumimoji="0" lang="en-US" altLang="en-US" sz="1200" b="0" i="1" u="none" strike="noStrike" cap="none" normalizeH="0" baseline="0">
                <a:ln>
                  <a:noFill/>
                </a:ln>
                <a:solidFill>
                  <a:srgbClr val="FFCB6B"/>
                </a:solidFill>
                <a:effectLst/>
                <a:latin typeface="JetBrains Mono" panose="020B0509020102050004" pitchFamily="49" charset="0"/>
              </a:rPr>
              <a:t>long </a:t>
            </a:r>
            <a:r>
              <a:rPr kumimoji="0" lang="en-US" altLang="en-US" sz="1200" b="0" i="0" u="none" strike="noStrike" cap="none" normalizeH="0" baseline="0">
                <a:ln>
                  <a:noFill/>
                </a:ln>
                <a:solidFill>
                  <a:srgbClr val="EEFFE3"/>
                </a:solidFill>
                <a:effectLst/>
                <a:latin typeface="JetBrains Mono" panose="020B0509020102050004" pitchFamily="49" charset="0"/>
              </a:rPr>
              <a:t>aLong </a:t>
            </a:r>
            <a:r>
              <a:rPr kumimoji="0" lang="en-US" altLang="en-US" sz="1200" b="0" i="0" u="none" strike="noStrike" cap="none" normalizeH="0" baseline="0">
                <a:ln>
                  <a:noFill/>
                </a:ln>
                <a:solidFill>
                  <a:srgbClr val="89DDFF"/>
                </a:solidFill>
                <a:effectLst/>
                <a:latin typeface="JetBrains Mono" panose="020B0509020102050004" pitchFamily="49" charset="0"/>
              </a:rPr>
              <a:t>= </a:t>
            </a:r>
            <a:r>
              <a:rPr kumimoji="0" lang="en-US" altLang="en-US" sz="1200" b="0" i="0" u="none" strike="noStrike" cap="none" normalizeH="0" baseline="0">
                <a:ln>
                  <a:noFill/>
                </a:ln>
                <a:solidFill>
                  <a:srgbClr val="EEFFE3"/>
                </a:solidFill>
                <a:effectLst/>
                <a:latin typeface="JetBrains Mono" panose="020B0509020102050004" pitchFamily="49" charset="0"/>
              </a:rPr>
              <a:t>scanner</a:t>
            </a:r>
            <a:r>
              <a:rPr kumimoji="0" lang="en-US" altLang="en-US" sz="1200" b="0" i="0" u="none" strike="noStrike" cap="none" normalizeH="0" baseline="0">
                <a:ln>
                  <a:noFill/>
                </a:ln>
                <a:solidFill>
                  <a:srgbClr val="89DDFF"/>
                </a:solidFill>
                <a:effectLst/>
                <a:latin typeface="JetBrains Mono" panose="020B0509020102050004" pitchFamily="49" charset="0"/>
              </a:rPr>
              <a:t>.</a:t>
            </a:r>
            <a:r>
              <a:rPr kumimoji="0" lang="en-US" altLang="en-US" sz="1200" b="0" i="0" u="none" strike="noStrike" cap="none" normalizeH="0" baseline="0">
                <a:ln>
                  <a:noFill/>
                </a:ln>
                <a:solidFill>
                  <a:srgbClr val="82AAFF"/>
                </a:solidFill>
                <a:effectLst/>
                <a:latin typeface="JetBrains Mono" panose="020B0509020102050004" pitchFamily="49" charset="0"/>
              </a:rPr>
              <a:t>nextLong</a:t>
            </a:r>
            <a:r>
              <a:rPr kumimoji="0" lang="en-US" altLang="en-US" sz="1200" b="0" i="0" u="none" strike="noStrike" cap="none" normalizeH="0" baseline="0">
                <a:ln>
                  <a:noFill/>
                </a:ln>
                <a:solidFill>
                  <a:srgbClr val="89DDFF"/>
                </a:solidFill>
                <a:effectLst/>
                <a:latin typeface="JetBrains Mono" panose="020B05090201020500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8289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79259-5BE9-C711-278B-5C33DF7C14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11FA7C-E857-1276-4D70-E7EF80DB822F}"/>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نکته</a:t>
            </a:r>
            <a:endParaRPr lang="en-US" sz="2800">
              <a:solidFill>
                <a:srgbClr val="C39113"/>
              </a:solidFill>
            </a:endParaRPr>
          </a:p>
        </p:txBody>
      </p:sp>
      <p:sp>
        <p:nvSpPr>
          <p:cNvPr id="5" name="Rectangle 2">
            <a:extLst>
              <a:ext uri="{FF2B5EF4-FFF2-40B4-BE49-F238E27FC236}">
                <a16:creationId xmlns:a16="http://schemas.microsoft.com/office/drawing/2014/main" id="{E5BA6107-2DA2-AA45-3E7B-0A4363F30465}"/>
              </a:ext>
            </a:extLst>
          </p:cNvPr>
          <p:cNvSpPr>
            <a:spLocks noGrp="1" noChangeArrowheads="1"/>
          </p:cNvSpPr>
          <p:nvPr>
            <p:ph type="subTitle" idx="1"/>
          </p:nvPr>
        </p:nvSpPr>
        <p:spPr bwMode="auto">
          <a:xfrm>
            <a:off x="616362" y="982880"/>
            <a:ext cx="7710775"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5400" indent="-342900" algn="r" rtl="1">
              <a:buFont typeface="Wingdings" panose="05000000000000000000" pitchFamily="2" charset="2"/>
              <a:buChar char="v"/>
            </a:pPr>
            <a:r>
              <a:rPr lang="fa-IR" sz="2000">
                <a:cs typeface="B Nazanin" panose="00000400000000000000" pitchFamily="2" charset="-78"/>
              </a:rPr>
              <a:t>اگر بیش از یک نمونه از کلاس </a:t>
            </a:r>
            <a:r>
              <a:rPr lang="en-US" sz="2000">
                <a:cs typeface="B Nazanin" panose="00000400000000000000" pitchFamily="2" charset="-78"/>
              </a:rPr>
              <a:t>Scanner</a:t>
            </a:r>
            <a:r>
              <a:rPr lang="fa-IR" sz="2000">
                <a:cs typeface="B Nazanin" panose="00000400000000000000" pitchFamily="2" charset="-78"/>
              </a:rPr>
              <a:t> موجود باشد که هر دو از یک منبع ورودی استفاده کنند، یکی از آن‌ها ممکن است ورودی مربوط به نمونه ای دیگر را بگیرد.</a:t>
            </a:r>
          </a:p>
          <a:p>
            <a:pPr marL="0" indent="0" algn="r" rtl="1">
              <a:buNone/>
            </a:pPr>
            <a:endParaRPr lang="fa-IR" sz="2000">
              <a:cs typeface="B Nazanin" panose="00000400000000000000" pitchFamily="2" charset="-78"/>
            </a:endParaRPr>
          </a:p>
          <a:p>
            <a:pPr marL="0" indent="0" algn="r" rtl="1">
              <a:buNone/>
            </a:pPr>
            <a:r>
              <a:rPr lang="fa-IR" sz="2000">
                <a:cs typeface="B Nazanin" panose="00000400000000000000" pitchFamily="2" charset="-78"/>
              </a:rPr>
              <a:t>به همین علت نباید بیش از یک نمونه از این کلاس روی یک منبع ورودی (مانند </a:t>
            </a:r>
            <a:r>
              <a:rPr lang="en-US" sz="2000">
                <a:cs typeface="B Nazanin" panose="00000400000000000000" pitchFamily="2" charset="-78"/>
              </a:rPr>
              <a:t>System.in</a:t>
            </a:r>
            <a:r>
              <a:rPr lang="fa-IR" sz="2000">
                <a:cs typeface="B Nazanin" panose="00000400000000000000" pitchFamily="2" charset="-78"/>
              </a:rPr>
              <a:t>) ساخت.</a:t>
            </a:r>
          </a:p>
          <a:p>
            <a:pPr marL="0" indent="0" algn="r" rtl="1">
              <a:buNone/>
            </a:pPr>
            <a:endParaRPr lang="fa-IR" sz="2000">
              <a:cs typeface="B Nazanin" panose="00000400000000000000" pitchFamily="2" charset="-78"/>
            </a:endParaRPr>
          </a:p>
          <a:p>
            <a:pPr marL="0" indent="0" algn="r" rtl="1">
              <a:buNone/>
            </a:pPr>
            <a:endParaRPr lang="fa-IR" sz="2000">
              <a:cs typeface="B Nazanin" panose="00000400000000000000" pitchFamily="2" charset="-78"/>
            </a:endParaRPr>
          </a:p>
          <a:p>
            <a:pPr marL="0" indent="0" rtl="1">
              <a:buNone/>
            </a:pPr>
            <a:r>
              <a:rPr lang="en-US" sz="2000">
                <a:hlinkClick r:id="rId2"/>
              </a:rPr>
              <a:t>https://stackoverflow.com/questions/65503259/should-a-scanner-only-be-instantiated-only-once-if-thats-the-case-why-so</a:t>
            </a:r>
            <a:endParaRPr lang="en-US" sz="2000"/>
          </a:p>
          <a:p>
            <a:pPr marL="0" indent="0" rtl="1">
              <a:buNone/>
            </a:pPr>
            <a:endParaRPr lang="en-US" sz="2000">
              <a:cs typeface="B Nazanin" panose="00000400000000000000" pitchFamily="2" charset="-78"/>
            </a:endParaRPr>
          </a:p>
        </p:txBody>
      </p:sp>
    </p:spTree>
    <p:extLst>
      <p:ext uri="{BB962C8B-B14F-4D97-AF65-F5344CB8AC3E}">
        <p14:creationId xmlns:p14="http://schemas.microsoft.com/office/powerpoint/2010/main" val="2970293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3">
          <a:extLst>
            <a:ext uri="{FF2B5EF4-FFF2-40B4-BE49-F238E27FC236}">
              <a16:creationId xmlns:a16="http://schemas.microsoft.com/office/drawing/2014/main" id="{8F0DED5F-4B8F-E5C5-8059-6A01FFCA48B3}"/>
            </a:ext>
          </a:extLst>
        </p:cNvPr>
        <p:cNvGrpSpPr/>
        <p:nvPr/>
      </p:nvGrpSpPr>
      <p:grpSpPr>
        <a:xfrm>
          <a:off x="0" y="0"/>
          <a:ext cx="0" cy="0"/>
          <a:chOff x="0" y="0"/>
          <a:chExt cx="0" cy="0"/>
        </a:xfrm>
      </p:grpSpPr>
      <p:sp>
        <p:nvSpPr>
          <p:cNvPr id="2074" name="Google Shape;2074;p51">
            <a:extLst>
              <a:ext uri="{FF2B5EF4-FFF2-40B4-BE49-F238E27FC236}">
                <a16:creationId xmlns:a16="http://schemas.microsoft.com/office/drawing/2014/main" id="{F158AFBC-7A9E-D723-10D8-15C4558FFBFD}"/>
              </a:ext>
            </a:extLst>
          </p:cNvPr>
          <p:cNvSpPr txBox="1">
            <a:spLocks noGrp="1"/>
          </p:cNvSpPr>
          <p:nvPr>
            <p:ph type="title"/>
          </p:nvPr>
        </p:nvSpPr>
        <p:spPr>
          <a:xfrm>
            <a:off x="720125" y="285698"/>
            <a:ext cx="7704000"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cs typeface="B Roya" panose="00000400000000000000" pitchFamily="2" charset="-78"/>
              </a:rPr>
              <a:t>آشنایی با </a:t>
            </a:r>
            <a:r>
              <a:rPr lang="en" sz="2800">
                <a:solidFill>
                  <a:srgbClr val="C39113"/>
                </a:solidFill>
                <a:cs typeface="B Roya" panose="00000400000000000000" pitchFamily="2" charset="-78"/>
              </a:rPr>
              <a:t>JVM, JRE</a:t>
            </a:r>
            <a:r>
              <a:rPr lang="fa-IR" sz="2800">
                <a:solidFill>
                  <a:srgbClr val="C39113"/>
                </a:solidFill>
                <a:cs typeface="B Roya" panose="00000400000000000000" pitchFamily="2" charset="-78"/>
              </a:rPr>
              <a:t> و </a:t>
            </a:r>
            <a:r>
              <a:rPr lang="en-US" sz="2800">
                <a:solidFill>
                  <a:srgbClr val="C39113"/>
                </a:solidFill>
                <a:cs typeface="B Roya" panose="00000400000000000000" pitchFamily="2" charset="-78"/>
              </a:rPr>
              <a:t>JDK</a:t>
            </a:r>
            <a:endParaRPr sz="2800" dirty="0">
              <a:solidFill>
                <a:srgbClr val="C39113"/>
              </a:solidFill>
              <a:cs typeface="B Roya" panose="00000400000000000000" pitchFamily="2" charset="-78"/>
            </a:endParaRPr>
          </a:p>
        </p:txBody>
      </p:sp>
      <p:sp>
        <p:nvSpPr>
          <p:cNvPr id="4" name="TextBox 3">
            <a:extLst>
              <a:ext uri="{FF2B5EF4-FFF2-40B4-BE49-F238E27FC236}">
                <a16:creationId xmlns:a16="http://schemas.microsoft.com/office/drawing/2014/main" id="{3DDE515B-AA5B-97B4-7FCA-0C77ED226E70}"/>
              </a:ext>
            </a:extLst>
          </p:cNvPr>
          <p:cNvSpPr txBox="1"/>
          <p:nvPr/>
        </p:nvSpPr>
        <p:spPr>
          <a:xfrm>
            <a:off x="443345" y="928254"/>
            <a:ext cx="7980780" cy="2682786"/>
          </a:xfrm>
          <a:prstGeom prst="rect">
            <a:avLst/>
          </a:prstGeom>
          <a:noFill/>
        </p:spPr>
        <p:txBody>
          <a:bodyPr wrap="square" rtlCol="0">
            <a:spAutoFit/>
          </a:bodyPr>
          <a:lstStyle/>
          <a:p>
            <a:pPr algn="r" rtl="1">
              <a:buNone/>
            </a:pPr>
            <a:r>
              <a:rPr lang="ar-SA" sz="2000" b="0" i="0">
                <a:solidFill>
                  <a:srgbClr val="000000"/>
                </a:solidFill>
                <a:effectLst/>
                <a:latin typeface="Gill Sans MT" panose="020B0502020104020203" pitchFamily="34" charset="0"/>
                <a:cs typeface="B Nazanin" panose="00000400000000000000" pitchFamily="2" charset="-78"/>
              </a:rPr>
              <a:t>برای اجرای یک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جاوا با کامندلاین، بهتر است با مفاهیم </a:t>
            </a:r>
            <a:r>
              <a:rPr lang="en-GB" sz="2000" b="0" i="0">
                <a:solidFill>
                  <a:srgbClr val="000000"/>
                </a:solidFill>
                <a:effectLst/>
                <a:latin typeface="Gill Sans MT" panose="020B0502020104020203" pitchFamily="34" charset="0"/>
                <a:cs typeface="B Nazanin" panose="00000400000000000000" pitchFamily="2" charset="-78"/>
              </a:rPr>
              <a:t>JRE ،</a:t>
            </a:r>
            <a:r>
              <a:rPr lang="fa-IR" sz="2000" b="0" i="0">
                <a:solidFill>
                  <a:srgbClr val="000000"/>
                </a:solidFill>
                <a:effectLst/>
                <a:latin typeface="Gill Sans MT" panose="020B0502020104020203" pitchFamily="34" charset="0"/>
                <a:cs typeface="B Nazanin" panose="00000400000000000000" pitchFamily="2" charset="-78"/>
              </a:rPr>
              <a:t> </a:t>
            </a:r>
            <a:r>
              <a:rPr lang="en-GB" sz="2000" b="0" i="0">
                <a:solidFill>
                  <a:srgbClr val="000000"/>
                </a:solidFill>
                <a:effectLst/>
                <a:latin typeface="Gill Sans MT" panose="020B0502020104020203" pitchFamily="34" charset="0"/>
                <a:cs typeface="B Nazanin" panose="00000400000000000000" pitchFamily="2" charset="-78"/>
              </a:rPr>
              <a:t>JDK</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 </a:t>
            </a:r>
            <a:r>
              <a:rPr lang="en-GB" sz="2000" b="0" i="0">
                <a:solidFill>
                  <a:srgbClr val="000000"/>
                </a:solidFill>
                <a:effectLst/>
                <a:latin typeface="Gill Sans MT" panose="020B0502020104020203" pitchFamily="34" charset="0"/>
                <a:cs typeface="B Nazanin" panose="00000400000000000000" pitchFamily="2" charset="-78"/>
              </a:rPr>
              <a:t>JVM</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آشنا شویم</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endParaRPr lang="en-US" sz="2000">
              <a:latin typeface="Gill Sans MT" panose="020B0502020104020203" pitchFamily="34" charset="0"/>
              <a:cs typeface="B Nazanin" panose="00000400000000000000" pitchFamily="2" charset="-78"/>
            </a:endParaRPr>
          </a:p>
          <a:p>
            <a:pPr algn="r" rtl="1">
              <a:buNone/>
            </a:pPr>
            <a:br>
              <a:rPr lang="ar-SA" sz="2000">
                <a:latin typeface="Gill Sans MT" panose="020B0502020104020203" pitchFamily="34" charset="0"/>
                <a:cs typeface="B Nazanin" panose="00000400000000000000" pitchFamily="2" charset="-78"/>
              </a:rPr>
            </a:br>
            <a:r>
              <a:rPr lang="en-GB" sz="2000">
                <a:latin typeface="Gill Sans MT" panose="020B0502020104020203" pitchFamily="34" charset="0"/>
                <a:cs typeface="B Nazanin" panose="00000400000000000000" pitchFamily="2" charset="-78"/>
              </a:rPr>
              <a:t>Java Development Kit </a:t>
            </a:r>
            <a:r>
              <a:rPr lang="en-US" sz="2000">
                <a:latin typeface="Gill Sans MT" panose="020B0502020104020203" pitchFamily="34" charset="0"/>
                <a:cs typeface="B Nazanin" panose="00000400000000000000" pitchFamily="2" charset="-78"/>
              </a:rPr>
              <a:t>(JDK)</a:t>
            </a:r>
            <a:r>
              <a:rPr lang="fa-IR" sz="2000">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ابزاری است که امکان توسعه و اجرا کردن یک برنامهی جاوا را فراهم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a:t>
            </a:r>
            <a:endParaRPr lang="fa-IR" sz="2000" b="0" i="0">
              <a:solidFill>
                <a:srgbClr val="000000"/>
              </a:solidFill>
              <a:effectLst/>
              <a:latin typeface="Gill Sans MT" panose="020B0502020104020203" pitchFamily="34" charset="0"/>
              <a:cs typeface="B Nazanin" panose="00000400000000000000" pitchFamily="2" charset="-78"/>
            </a:endParaRPr>
          </a:p>
          <a:p>
            <a:pPr algn="r" rtl="1">
              <a:buNone/>
            </a:pPr>
            <a:r>
              <a:rPr lang="fa-IR" sz="2000">
                <a:latin typeface="Gill Sans MT" panose="020B0502020104020203" pitchFamily="34" charset="0"/>
                <a:cs typeface="B Nazanin" panose="00000400000000000000" pitchFamily="2" charset="-78"/>
              </a:rPr>
              <a:t>چرا به آن نیاز داریم؟</a:t>
            </a:r>
            <a:endParaRPr lang="en-US" sz="2000">
              <a:latin typeface="Gill Sans MT" panose="020B0502020104020203" pitchFamily="34" charset="0"/>
              <a:cs typeface="B Nazanin" panose="00000400000000000000" pitchFamily="2" charset="-78"/>
            </a:endParaRPr>
          </a:p>
          <a:p>
            <a:pPr algn="r" rtl="1">
              <a:spcBef>
                <a:spcPts val="1000"/>
              </a:spcBef>
              <a:spcAft>
                <a:spcPts val="1000"/>
              </a:spcAft>
            </a:pPr>
            <a:r>
              <a:rPr lang="fa-IR" sz="2000">
                <a:latin typeface="Gill Sans MT" panose="020B0502020104020203" pitchFamily="34" charset="0"/>
                <a:cs typeface="B Nazanin" panose="00000400000000000000" pitchFamily="2" charset="-78"/>
              </a:rPr>
              <a:t>کد‌های نوشته شده توسط ما را به بایت کد تبدیل می‌کند که آن کدها روی یک ماشین مجازی اجرا می‌شوند.</a:t>
            </a:r>
            <a:br>
              <a:rPr lang="ar-SA" sz="2000">
                <a:latin typeface="Gill Sans MT" panose="020B0502020104020203" pitchFamily="34" charset="0"/>
                <a:cs typeface="B Nazanin" panose="00000400000000000000" pitchFamily="2" charset="-78"/>
              </a:rPr>
            </a:br>
            <a:endParaRPr lang="en-US" sz="2000" dirty="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273533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88D6-7EAE-7E37-5F4F-F855BD50FC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D12225-609E-11F8-8C96-EB5ED148A5D2}"/>
              </a:ext>
            </a:extLst>
          </p:cNvPr>
          <p:cNvSpPr>
            <a:spLocks noGrp="1"/>
          </p:cNvSpPr>
          <p:nvPr>
            <p:ph type="title"/>
          </p:nvPr>
        </p:nvSpPr>
        <p:spPr>
          <a:xfrm>
            <a:off x="768432" y="276785"/>
            <a:ext cx="7607136" cy="572700"/>
          </a:xfrm>
        </p:spPr>
        <p:txBody>
          <a:bodyPr/>
          <a:lstStyle/>
          <a:p>
            <a:pPr algn="r" rtl="1"/>
            <a:r>
              <a:rPr lang="fa-IR" sz="2800">
                <a:solidFill>
                  <a:srgbClr val="C39113"/>
                </a:solidFill>
                <a:cs typeface="B Roya" panose="00000400000000000000" pitchFamily="2" charset="-78"/>
              </a:rPr>
              <a:t>نکته</a:t>
            </a:r>
            <a:endParaRPr lang="en-US" sz="2800">
              <a:solidFill>
                <a:srgbClr val="C39113"/>
              </a:solidFill>
            </a:endParaRPr>
          </a:p>
        </p:txBody>
      </p:sp>
      <p:sp>
        <p:nvSpPr>
          <p:cNvPr id="2" name="Rectangle 1">
            <a:extLst>
              <a:ext uri="{FF2B5EF4-FFF2-40B4-BE49-F238E27FC236}">
                <a16:creationId xmlns:a16="http://schemas.microsoft.com/office/drawing/2014/main" id="{5AAA7F0A-6626-A098-289C-469890060F3A}"/>
              </a:ext>
            </a:extLst>
          </p:cNvPr>
          <p:cNvSpPr>
            <a:spLocks noChangeArrowheads="1"/>
          </p:cNvSpPr>
          <p:nvPr/>
        </p:nvSpPr>
        <p:spPr bwMode="auto">
          <a:xfrm>
            <a:off x="353568" y="878774"/>
            <a:ext cx="4218432" cy="370159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050" b="0" i="0" u="none" strike="noStrike" cap="none" normalizeH="0" baseline="0">
                <a:ln>
                  <a:noFill/>
                </a:ln>
                <a:solidFill>
                  <a:srgbClr val="FFCB6B"/>
                </a:solidFill>
                <a:effectLst/>
                <a:latin typeface="JetBrains Mono" panose="020B0509020102050004" pitchFamily="49" charset="0"/>
              </a:rPr>
              <a:t>Scanner </a:t>
            </a:r>
            <a:r>
              <a:rPr kumimoji="0" lang="en-US" altLang="en-US" sz="1050" b="0" i="0" u="none" strike="noStrike" cap="none" normalizeH="0" baseline="0">
                <a:ln>
                  <a:noFill/>
                </a:ln>
                <a:solidFill>
                  <a:srgbClr val="EEFFE3"/>
                </a:solidFill>
                <a:effectLst/>
                <a:latin typeface="JetBrains Mono" panose="020B0509020102050004" pitchFamily="49" charset="0"/>
              </a:rPr>
              <a:t>scanner </a:t>
            </a:r>
            <a:r>
              <a:rPr kumimoji="0" lang="en-US" altLang="en-US" sz="1050" b="0" i="0" u="none" strike="noStrike" cap="none" normalizeH="0" baseline="0">
                <a:ln>
                  <a:noFill/>
                </a:ln>
                <a:solidFill>
                  <a:srgbClr val="89DDFF"/>
                </a:solidFill>
                <a:effectLst/>
                <a:latin typeface="JetBrains Mono" panose="020B0509020102050004" pitchFamily="49" charset="0"/>
              </a:rPr>
              <a:t>= </a:t>
            </a:r>
            <a:r>
              <a:rPr kumimoji="0" lang="en-US" altLang="en-US" sz="1050" b="0" i="1" u="none" strike="noStrike" cap="none" normalizeH="0" baseline="0">
                <a:ln>
                  <a:noFill/>
                </a:ln>
                <a:solidFill>
                  <a:srgbClr val="89DDFF"/>
                </a:solidFill>
                <a:effectLst/>
                <a:latin typeface="JetBrains Mono" panose="020B0509020102050004" pitchFamily="49" charset="0"/>
              </a:rPr>
              <a:t>new </a:t>
            </a:r>
            <a:r>
              <a:rPr kumimoji="0" lang="en-US" altLang="en-US" sz="1050" b="0" i="0" u="none" strike="noStrike" cap="none" normalizeH="0" baseline="0">
                <a:ln>
                  <a:noFill/>
                </a:ln>
                <a:solidFill>
                  <a:srgbClr val="82AAFF"/>
                </a:solidFill>
                <a:effectLst/>
                <a:latin typeface="JetBrains Mono" panose="020B0509020102050004" pitchFamily="49" charset="0"/>
              </a:rPr>
              <a:t>Scanner</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FFCB6B"/>
                </a:solidFill>
                <a:effectLst/>
                <a:latin typeface="JetBrains Mono" panose="020B0509020102050004" pitchFamily="49" charset="0"/>
              </a:rPr>
              <a:t>System</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1" i="1" u="none" strike="noStrike" cap="none" normalizeH="0" baseline="0">
                <a:ln>
                  <a:noFill/>
                </a:ln>
                <a:solidFill>
                  <a:srgbClr val="EEFFFF"/>
                </a:solidFill>
                <a:effectLst/>
                <a:latin typeface="JetBrains Mono" panose="020B0509020102050004" pitchFamily="49" charset="0"/>
              </a:rPr>
              <a:t>in</a:t>
            </a:r>
            <a:r>
              <a:rPr kumimoji="0" lang="en-US" altLang="en-US" sz="1050" b="0" i="0" u="none" strike="noStrike" cap="none" normalizeH="0" baseline="0">
                <a:ln>
                  <a:noFill/>
                </a:ln>
                <a:solidFill>
                  <a:srgbClr val="89DDFF"/>
                </a:solidFill>
                <a:effectLst/>
                <a:latin typeface="JetBrains Mono" panose="020B0509020102050004" pitchFamily="49" charset="0"/>
              </a:rPr>
              <a:t>);</a:t>
            </a:r>
            <a:br>
              <a:rPr kumimoji="0" lang="en-US" altLang="en-US" sz="1050" b="0" i="0" u="none" strike="noStrike" cap="none" normalizeH="0" baseline="0">
                <a:ln>
                  <a:noFill/>
                </a:ln>
                <a:solidFill>
                  <a:srgbClr val="89DDFF"/>
                </a:solidFill>
                <a:effectLst/>
                <a:latin typeface="JetBrains Mono" panose="020B0509020102050004" pitchFamily="49" charset="0"/>
              </a:rPr>
            </a:br>
            <a:br>
              <a:rPr kumimoji="0" lang="en-US" altLang="en-US" sz="1050" b="0" i="0" u="none" strike="noStrike" cap="none" normalizeH="0" baseline="0">
                <a:ln>
                  <a:noFill/>
                </a:ln>
                <a:solidFill>
                  <a:srgbClr val="89DDFF"/>
                </a:solidFill>
                <a:effectLst/>
                <a:latin typeface="JetBrains Mono" panose="020B0509020102050004" pitchFamily="49" charset="0"/>
              </a:rPr>
            </a:br>
            <a:r>
              <a:rPr kumimoji="0" lang="en-US" altLang="en-US" sz="1050" b="0" i="1" u="none" strike="noStrike" cap="none" normalizeH="0" baseline="0">
                <a:ln>
                  <a:noFill/>
                </a:ln>
                <a:solidFill>
                  <a:srgbClr val="FFCB6B"/>
                </a:solidFill>
                <a:effectLst/>
                <a:latin typeface="JetBrains Mono" panose="020B0509020102050004" pitchFamily="49" charset="0"/>
              </a:rPr>
              <a:t>int </a:t>
            </a:r>
            <a:r>
              <a:rPr kumimoji="0" lang="en-US" altLang="en-US" sz="1050" b="0" i="0" u="none" strike="noStrike" cap="none" normalizeH="0" baseline="0">
                <a:ln>
                  <a:noFill/>
                </a:ln>
                <a:solidFill>
                  <a:srgbClr val="EEFFE3"/>
                </a:solidFill>
                <a:effectLst/>
                <a:latin typeface="JetBrains Mono" panose="020B0509020102050004" pitchFamily="49" charset="0"/>
              </a:rPr>
              <a:t>myNum </a:t>
            </a:r>
            <a:r>
              <a:rPr kumimoji="0" lang="en-US" altLang="en-US" sz="1050" b="0" i="0" u="none" strike="noStrike" cap="none" normalizeH="0" baseline="0">
                <a:ln>
                  <a:noFill/>
                </a:ln>
                <a:solidFill>
                  <a:srgbClr val="89DDFF"/>
                </a:solidFill>
                <a:effectLst/>
                <a:latin typeface="JetBrains Mono" panose="020B0509020102050004" pitchFamily="49" charset="0"/>
              </a:rPr>
              <a:t>= </a:t>
            </a:r>
            <a:r>
              <a:rPr kumimoji="0" lang="en-US" altLang="en-US" sz="1050" b="0" i="0" u="none" strike="noStrike" cap="none" normalizeH="0" baseline="0">
                <a:ln>
                  <a:noFill/>
                </a:ln>
                <a:solidFill>
                  <a:srgbClr val="EEFFE3"/>
                </a:solidFill>
                <a:effectLst/>
                <a:latin typeface="JetBrains Mono" panose="020B0509020102050004" pitchFamily="49" charset="0"/>
              </a:rPr>
              <a:t>scanner</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82AAFF"/>
                </a:solidFill>
                <a:effectLst/>
                <a:latin typeface="JetBrains Mono" panose="020B0509020102050004" pitchFamily="49" charset="0"/>
              </a:rPr>
              <a:t>nextInt</a:t>
            </a:r>
            <a:r>
              <a:rPr kumimoji="0" lang="en-US" altLang="en-US" sz="1050" b="0" i="0" u="none" strike="noStrike" cap="none" normalizeH="0" baseline="0">
                <a:ln>
                  <a:noFill/>
                </a:ln>
                <a:solidFill>
                  <a:srgbClr val="89DDFF"/>
                </a:solidFill>
                <a:effectLst/>
                <a:latin typeface="JetBrains Mono" panose="020B0509020102050004" pitchFamily="49" charset="0"/>
              </a:rPr>
              <a:t>();</a:t>
            </a:r>
            <a:br>
              <a:rPr kumimoji="0" lang="en-US" altLang="en-US" sz="1050" b="0" i="0" u="none" strike="noStrike" cap="none" normalizeH="0" baseline="0">
                <a:ln>
                  <a:noFill/>
                </a:ln>
                <a:solidFill>
                  <a:srgbClr val="89DDFF"/>
                </a:solidFill>
                <a:effectLst/>
                <a:latin typeface="JetBrains Mono" panose="020B0509020102050004" pitchFamily="49" charset="0"/>
              </a:rPr>
            </a:br>
            <a:r>
              <a:rPr kumimoji="0" lang="en-US" altLang="en-US" sz="1050" b="0" i="0" u="none" strike="noStrike" cap="none" normalizeH="0" baseline="0">
                <a:ln>
                  <a:noFill/>
                </a:ln>
                <a:solidFill>
                  <a:srgbClr val="FFCB6B"/>
                </a:solidFill>
                <a:effectLst/>
                <a:latin typeface="JetBrains Mono" panose="020B0509020102050004" pitchFamily="49" charset="0"/>
              </a:rPr>
              <a:t>System</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1" i="1" u="none" strike="noStrike" cap="none" normalizeH="0" baseline="0">
                <a:ln>
                  <a:noFill/>
                </a:ln>
                <a:solidFill>
                  <a:srgbClr val="EEFFFF"/>
                </a:solidFill>
                <a:effectLst/>
                <a:latin typeface="JetBrains Mono" panose="020B0509020102050004" pitchFamily="49" charset="0"/>
              </a:rPr>
              <a:t>out</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82AAFF"/>
                </a:solidFill>
                <a:effectLst/>
                <a:latin typeface="JetBrains Mono" panose="020B0509020102050004" pitchFamily="49" charset="0"/>
              </a:rPr>
              <a:t>println</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C3E88D"/>
                </a:solidFill>
                <a:effectLst/>
                <a:latin typeface="JetBrains Mono" panose="020B0509020102050004" pitchFamily="49" charset="0"/>
              </a:rPr>
              <a:t>"|" </a:t>
            </a:r>
            <a:r>
              <a:rPr kumimoji="0" lang="en-US" altLang="en-US" sz="1050" b="0" i="0" u="none" strike="noStrike" cap="none" normalizeH="0" baseline="0">
                <a:ln>
                  <a:noFill/>
                </a:ln>
                <a:solidFill>
                  <a:srgbClr val="89DDFF"/>
                </a:solidFill>
                <a:effectLst/>
                <a:latin typeface="JetBrains Mono" panose="020B0509020102050004" pitchFamily="49" charset="0"/>
              </a:rPr>
              <a:t>+ </a:t>
            </a:r>
            <a:r>
              <a:rPr kumimoji="0" lang="en-US" altLang="en-US" sz="1050" b="0" i="0" u="none" strike="noStrike" cap="none" normalizeH="0" baseline="0">
                <a:ln>
                  <a:noFill/>
                </a:ln>
                <a:solidFill>
                  <a:srgbClr val="EEFFE3"/>
                </a:solidFill>
                <a:effectLst/>
                <a:latin typeface="JetBrains Mono" panose="020B0509020102050004" pitchFamily="49" charset="0"/>
              </a:rPr>
              <a:t>myNum </a:t>
            </a:r>
            <a:r>
              <a:rPr kumimoji="0" lang="en-US" altLang="en-US" sz="1050" b="0" i="0" u="none" strike="noStrike" cap="none" normalizeH="0" baseline="0">
                <a:ln>
                  <a:noFill/>
                </a:ln>
                <a:solidFill>
                  <a:srgbClr val="89DDFF"/>
                </a:solidFill>
                <a:effectLst/>
                <a:latin typeface="JetBrains Mono" panose="020B0509020102050004" pitchFamily="49" charset="0"/>
              </a:rPr>
              <a:t>+ </a:t>
            </a:r>
            <a:r>
              <a:rPr kumimoji="0" lang="en-US" altLang="en-US" sz="1050" b="0" i="0" u="none" strike="noStrike" cap="none" normalizeH="0" baseline="0">
                <a:ln>
                  <a:noFill/>
                </a:ln>
                <a:solidFill>
                  <a:srgbClr val="C3E88D"/>
                </a:solidFill>
                <a:effectLst/>
                <a:latin typeface="JetBrains Mono" panose="020B0509020102050004" pitchFamily="49" charset="0"/>
              </a:rPr>
              <a:t>"|"</a:t>
            </a:r>
            <a:r>
              <a:rPr kumimoji="0" lang="en-US" altLang="en-US" sz="1050" b="0" i="0" u="none" strike="noStrike" cap="none" normalizeH="0" baseline="0">
                <a:ln>
                  <a:noFill/>
                </a:ln>
                <a:solidFill>
                  <a:srgbClr val="89DDFF"/>
                </a:solidFill>
                <a:effectLst/>
                <a:latin typeface="JetBrains Mono" panose="020B0509020102050004" pitchFamily="49" charset="0"/>
              </a:rPr>
              <a:t>);</a:t>
            </a:r>
            <a:br>
              <a:rPr kumimoji="0" lang="en-US" altLang="en-US" sz="1050" b="0" i="0" u="none" strike="noStrike" cap="none" normalizeH="0" baseline="0">
                <a:ln>
                  <a:noFill/>
                </a:ln>
                <a:solidFill>
                  <a:srgbClr val="89DDFF"/>
                </a:solidFill>
                <a:effectLst/>
                <a:latin typeface="JetBrains Mono" panose="020B0509020102050004" pitchFamily="49" charset="0"/>
              </a:rPr>
            </a:br>
            <a:br>
              <a:rPr kumimoji="0" lang="en-US" altLang="en-US" sz="1050" b="0" i="0" u="none" strike="noStrike" cap="none" normalizeH="0" baseline="0">
                <a:ln>
                  <a:noFill/>
                </a:ln>
                <a:solidFill>
                  <a:srgbClr val="89DDFF"/>
                </a:solidFill>
                <a:effectLst/>
                <a:latin typeface="JetBrains Mono" panose="020B0509020102050004" pitchFamily="49" charset="0"/>
              </a:rPr>
            </a:br>
            <a:r>
              <a:rPr kumimoji="0" lang="en-US" altLang="en-US" sz="1050" b="0" i="0" u="none" strike="noStrike" cap="none" normalizeH="0" baseline="0">
                <a:ln>
                  <a:noFill/>
                </a:ln>
                <a:solidFill>
                  <a:srgbClr val="FFCB6B"/>
                </a:solidFill>
                <a:effectLst/>
                <a:latin typeface="JetBrains Mono" panose="020B0509020102050004" pitchFamily="49" charset="0"/>
              </a:rPr>
              <a:t>String </a:t>
            </a:r>
            <a:r>
              <a:rPr kumimoji="0" lang="en-US" altLang="en-US" sz="1050" b="0" i="0" u="none" strike="noStrike" cap="none" normalizeH="0" baseline="0">
                <a:ln>
                  <a:noFill/>
                </a:ln>
                <a:solidFill>
                  <a:srgbClr val="EEFFE3"/>
                </a:solidFill>
                <a:effectLst/>
                <a:latin typeface="JetBrains Mono" panose="020B0509020102050004" pitchFamily="49" charset="0"/>
              </a:rPr>
              <a:t>str </a:t>
            </a:r>
            <a:r>
              <a:rPr kumimoji="0" lang="en-US" altLang="en-US" sz="1050" b="0" i="0" u="none" strike="noStrike" cap="none" normalizeH="0" baseline="0">
                <a:ln>
                  <a:noFill/>
                </a:ln>
                <a:solidFill>
                  <a:srgbClr val="89DDFF"/>
                </a:solidFill>
                <a:effectLst/>
                <a:latin typeface="JetBrains Mono" panose="020B0509020102050004" pitchFamily="49" charset="0"/>
              </a:rPr>
              <a:t>= </a:t>
            </a:r>
            <a:r>
              <a:rPr kumimoji="0" lang="en-US" altLang="en-US" sz="1050" b="0" i="0" u="none" strike="noStrike" cap="none" normalizeH="0" baseline="0">
                <a:ln>
                  <a:noFill/>
                </a:ln>
                <a:solidFill>
                  <a:srgbClr val="EEFFE3"/>
                </a:solidFill>
                <a:effectLst/>
                <a:latin typeface="JetBrains Mono" panose="020B0509020102050004" pitchFamily="49" charset="0"/>
              </a:rPr>
              <a:t>scanner</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82AAFF"/>
                </a:solidFill>
                <a:effectLst/>
                <a:latin typeface="JetBrains Mono" panose="020B0509020102050004" pitchFamily="49" charset="0"/>
              </a:rPr>
              <a:t>next</a:t>
            </a:r>
            <a:r>
              <a:rPr kumimoji="0" lang="en-US" altLang="en-US" sz="1050" b="0" i="0" u="none" strike="noStrike" cap="none" normalizeH="0" baseline="0">
                <a:ln>
                  <a:noFill/>
                </a:ln>
                <a:solidFill>
                  <a:srgbClr val="89DDFF"/>
                </a:solidFill>
                <a:effectLst/>
                <a:latin typeface="JetBrains Mono" panose="020B0509020102050004" pitchFamily="49" charset="0"/>
              </a:rPr>
              <a:t>();</a:t>
            </a:r>
            <a:br>
              <a:rPr kumimoji="0" lang="en-US" altLang="en-US" sz="1050" b="0" i="0" u="none" strike="noStrike" cap="none" normalizeH="0" baseline="0">
                <a:ln>
                  <a:noFill/>
                </a:ln>
                <a:solidFill>
                  <a:srgbClr val="89DDFF"/>
                </a:solidFill>
                <a:effectLst/>
                <a:latin typeface="JetBrains Mono" panose="020B0509020102050004" pitchFamily="49" charset="0"/>
              </a:rPr>
            </a:br>
            <a:r>
              <a:rPr kumimoji="0" lang="en-US" altLang="en-US" sz="1050" b="0" i="0" u="none" strike="noStrike" cap="none" normalizeH="0" baseline="0">
                <a:ln>
                  <a:noFill/>
                </a:ln>
                <a:solidFill>
                  <a:srgbClr val="FFCB6B"/>
                </a:solidFill>
                <a:effectLst/>
                <a:latin typeface="JetBrains Mono" panose="020B0509020102050004" pitchFamily="49" charset="0"/>
              </a:rPr>
              <a:t>System</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1" i="1" u="none" strike="noStrike" cap="none" normalizeH="0" baseline="0">
                <a:ln>
                  <a:noFill/>
                </a:ln>
                <a:solidFill>
                  <a:srgbClr val="EEFFFF"/>
                </a:solidFill>
                <a:effectLst/>
                <a:latin typeface="JetBrains Mono" panose="020B0509020102050004" pitchFamily="49" charset="0"/>
              </a:rPr>
              <a:t>out</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82AAFF"/>
                </a:solidFill>
                <a:effectLst/>
                <a:latin typeface="JetBrains Mono" panose="020B0509020102050004" pitchFamily="49" charset="0"/>
              </a:rPr>
              <a:t>println</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EEFFE3"/>
                </a:solidFill>
                <a:effectLst/>
                <a:latin typeface="JetBrains Mono" panose="020B0509020102050004" pitchFamily="49" charset="0"/>
              </a:rPr>
              <a:t>str</a:t>
            </a:r>
            <a:r>
              <a:rPr kumimoji="0" lang="en-US" altLang="en-US" sz="1050" b="0" i="0" u="none" strike="noStrike" cap="none" normalizeH="0" baseline="0">
                <a:ln>
                  <a:noFill/>
                </a:ln>
                <a:solidFill>
                  <a:srgbClr val="89DDFF"/>
                </a:solidFill>
                <a:effectLst/>
                <a:latin typeface="JetBrains Mono" panose="020B0509020102050004" pitchFamily="49" charset="0"/>
              </a:rPr>
              <a:t>);</a:t>
            </a:r>
            <a:br>
              <a:rPr kumimoji="0" lang="en-US" altLang="en-US" sz="1050" b="0" i="0" u="none" strike="noStrike" cap="none" normalizeH="0" baseline="0">
                <a:ln>
                  <a:noFill/>
                </a:ln>
                <a:solidFill>
                  <a:srgbClr val="89DDFF"/>
                </a:solidFill>
                <a:effectLst/>
                <a:latin typeface="JetBrains Mono" panose="020B0509020102050004" pitchFamily="49" charset="0"/>
              </a:rPr>
            </a:br>
            <a:br>
              <a:rPr kumimoji="0" lang="en-US" altLang="en-US" sz="1050" b="0" i="0" u="none" strike="noStrike" cap="none" normalizeH="0" baseline="0">
                <a:ln>
                  <a:noFill/>
                </a:ln>
                <a:solidFill>
                  <a:srgbClr val="89DDFF"/>
                </a:solidFill>
                <a:effectLst/>
                <a:latin typeface="JetBrains Mono" panose="020B0509020102050004" pitchFamily="49" charset="0"/>
              </a:rPr>
            </a:br>
            <a:r>
              <a:rPr kumimoji="0" lang="en-US" altLang="en-US" sz="1050" b="0" i="1" u="none" strike="noStrike" cap="none" normalizeH="0" baseline="0">
                <a:ln>
                  <a:noFill/>
                </a:ln>
                <a:solidFill>
                  <a:srgbClr val="FFCB6B"/>
                </a:solidFill>
                <a:effectLst/>
                <a:latin typeface="JetBrains Mono" panose="020B0509020102050004" pitchFamily="49" charset="0"/>
              </a:rPr>
              <a:t>double </a:t>
            </a:r>
            <a:r>
              <a:rPr kumimoji="0" lang="en-US" altLang="en-US" sz="1050" b="0" i="0" u="none" strike="noStrike" cap="none" normalizeH="0" baseline="0">
                <a:ln>
                  <a:noFill/>
                </a:ln>
                <a:solidFill>
                  <a:srgbClr val="EEFFE3"/>
                </a:solidFill>
                <a:effectLst/>
                <a:latin typeface="JetBrains Mono" panose="020B0509020102050004" pitchFamily="49" charset="0"/>
              </a:rPr>
              <a:t>grade </a:t>
            </a:r>
            <a:r>
              <a:rPr kumimoji="0" lang="en-US" altLang="en-US" sz="1050" b="0" i="0" u="none" strike="noStrike" cap="none" normalizeH="0" baseline="0">
                <a:ln>
                  <a:noFill/>
                </a:ln>
                <a:solidFill>
                  <a:srgbClr val="89DDFF"/>
                </a:solidFill>
                <a:effectLst/>
                <a:latin typeface="JetBrains Mono" panose="020B0509020102050004" pitchFamily="49" charset="0"/>
              </a:rPr>
              <a:t>= </a:t>
            </a:r>
            <a:r>
              <a:rPr kumimoji="0" lang="en-US" altLang="en-US" sz="1050" b="0" i="0" u="none" strike="noStrike" cap="none" normalizeH="0" baseline="0">
                <a:ln>
                  <a:noFill/>
                </a:ln>
                <a:solidFill>
                  <a:srgbClr val="EEFFE3"/>
                </a:solidFill>
                <a:effectLst/>
                <a:latin typeface="JetBrains Mono" panose="020B0509020102050004" pitchFamily="49" charset="0"/>
              </a:rPr>
              <a:t>scanner</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82AAFF"/>
                </a:solidFill>
                <a:effectLst/>
                <a:latin typeface="JetBrains Mono" panose="020B0509020102050004" pitchFamily="49" charset="0"/>
              </a:rPr>
              <a:t>nextDouble</a:t>
            </a:r>
            <a:r>
              <a:rPr kumimoji="0" lang="en-US" altLang="en-US" sz="1050" b="0" i="0" u="none" strike="noStrike" cap="none" normalizeH="0" baseline="0">
                <a:ln>
                  <a:noFill/>
                </a:ln>
                <a:solidFill>
                  <a:srgbClr val="89DDFF"/>
                </a:solidFill>
                <a:effectLst/>
                <a:latin typeface="JetBrains Mono" panose="020B0509020102050004" pitchFamily="49" charset="0"/>
              </a:rPr>
              <a:t>();</a:t>
            </a:r>
            <a:br>
              <a:rPr kumimoji="0" lang="en-US" altLang="en-US" sz="1050" b="0" i="0" u="none" strike="noStrike" cap="none" normalizeH="0" baseline="0">
                <a:ln>
                  <a:noFill/>
                </a:ln>
                <a:solidFill>
                  <a:srgbClr val="89DDFF"/>
                </a:solidFill>
                <a:effectLst/>
                <a:latin typeface="JetBrains Mono" panose="020B0509020102050004" pitchFamily="49" charset="0"/>
              </a:rPr>
            </a:br>
            <a:r>
              <a:rPr kumimoji="0" lang="en-US" altLang="en-US" sz="1050" b="0" i="0" u="none" strike="noStrike" cap="none" normalizeH="0" baseline="0">
                <a:ln>
                  <a:noFill/>
                </a:ln>
                <a:solidFill>
                  <a:srgbClr val="FFCB6B"/>
                </a:solidFill>
                <a:effectLst/>
                <a:latin typeface="JetBrains Mono" panose="020B0509020102050004" pitchFamily="49" charset="0"/>
              </a:rPr>
              <a:t>System</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1" i="1" u="none" strike="noStrike" cap="none" normalizeH="0" baseline="0">
                <a:ln>
                  <a:noFill/>
                </a:ln>
                <a:solidFill>
                  <a:srgbClr val="EEFFFF"/>
                </a:solidFill>
                <a:effectLst/>
                <a:latin typeface="JetBrains Mono" panose="020B0509020102050004" pitchFamily="49" charset="0"/>
              </a:rPr>
              <a:t>out</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82AAFF"/>
                </a:solidFill>
                <a:effectLst/>
                <a:latin typeface="JetBrains Mono" panose="020B0509020102050004" pitchFamily="49" charset="0"/>
              </a:rPr>
              <a:t>println</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EEFFE3"/>
                </a:solidFill>
                <a:effectLst/>
                <a:latin typeface="JetBrains Mono" panose="020B0509020102050004" pitchFamily="49" charset="0"/>
              </a:rPr>
              <a:t>grade</a:t>
            </a:r>
            <a:r>
              <a:rPr kumimoji="0" lang="en-US" altLang="en-US" sz="1050" b="0" i="0" u="none" strike="noStrike" cap="none" normalizeH="0" baseline="0">
                <a:ln>
                  <a:noFill/>
                </a:ln>
                <a:solidFill>
                  <a:srgbClr val="89DDFF"/>
                </a:solidFill>
                <a:effectLst/>
                <a:latin typeface="JetBrains Mono" panose="020B0509020102050004" pitchFamily="49" charset="0"/>
              </a:rPr>
              <a:t>);</a:t>
            </a:r>
            <a:br>
              <a:rPr kumimoji="0" lang="en-US" altLang="en-US" sz="1050" b="0" i="0" u="none" strike="noStrike" cap="none" normalizeH="0" baseline="0">
                <a:ln>
                  <a:noFill/>
                </a:ln>
                <a:solidFill>
                  <a:srgbClr val="89DDFF"/>
                </a:solidFill>
                <a:effectLst/>
                <a:latin typeface="JetBrains Mono" panose="020B0509020102050004" pitchFamily="49" charset="0"/>
              </a:rPr>
            </a:br>
            <a:r>
              <a:rPr kumimoji="0" lang="en-US" altLang="en-US" sz="1050" b="0" i="0" u="none" strike="noStrike" cap="none" normalizeH="0" baseline="0">
                <a:ln>
                  <a:noFill/>
                </a:ln>
                <a:solidFill>
                  <a:srgbClr val="EEFFE3"/>
                </a:solidFill>
                <a:effectLst/>
                <a:latin typeface="JetBrains Mono" panose="020B0509020102050004" pitchFamily="49" charset="0"/>
              </a:rPr>
              <a:t>scanner</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82AAFF"/>
                </a:solidFill>
                <a:effectLst/>
                <a:latin typeface="JetBrains Mono" panose="020B0509020102050004" pitchFamily="49" charset="0"/>
              </a:rPr>
              <a:t>close</a:t>
            </a:r>
            <a:r>
              <a:rPr kumimoji="0" lang="en-US" altLang="en-US" sz="1050" b="0" i="0" u="none" strike="noStrike" cap="none" normalizeH="0" baseline="0">
                <a:ln>
                  <a:noFill/>
                </a:ln>
                <a:solidFill>
                  <a:srgbClr val="89DDFF"/>
                </a:solidFill>
                <a:effectLst/>
                <a:latin typeface="JetBrains Mono" panose="020B0509020102050004" pitchFamily="49" charset="0"/>
              </a:rPr>
              <a:t>();</a:t>
            </a:r>
            <a:br>
              <a:rPr kumimoji="0" lang="en-US" altLang="en-US" sz="1050" b="0" i="0" u="none" strike="noStrike" cap="none" normalizeH="0" baseline="0">
                <a:ln>
                  <a:noFill/>
                </a:ln>
                <a:solidFill>
                  <a:srgbClr val="89DDFF"/>
                </a:solidFill>
                <a:effectLst/>
                <a:latin typeface="JetBrains Mono" panose="020B0509020102050004" pitchFamily="49" charset="0"/>
              </a:rPr>
            </a:br>
            <a:br>
              <a:rPr kumimoji="0" lang="en-US" altLang="en-US" sz="1050" b="0" i="0" u="none" strike="noStrike" cap="none" normalizeH="0" baseline="0">
                <a:ln>
                  <a:noFill/>
                </a:ln>
                <a:solidFill>
                  <a:srgbClr val="89DDFF"/>
                </a:solidFill>
                <a:effectLst/>
                <a:latin typeface="JetBrains Mono" panose="020B0509020102050004" pitchFamily="49" charset="0"/>
              </a:rPr>
            </a:br>
            <a:r>
              <a:rPr kumimoji="0" lang="en-US" altLang="en-US" sz="1050" b="0" i="0" u="none" strike="noStrike" cap="none" normalizeH="0" baseline="0">
                <a:ln>
                  <a:noFill/>
                </a:ln>
                <a:solidFill>
                  <a:srgbClr val="FFCB6B"/>
                </a:solidFill>
                <a:effectLst/>
                <a:latin typeface="JetBrains Mono" panose="020B0509020102050004" pitchFamily="49" charset="0"/>
              </a:rPr>
              <a:t>Scanner </a:t>
            </a:r>
            <a:r>
              <a:rPr kumimoji="0" lang="en-US" altLang="en-US" sz="1050" b="0" i="0" u="none" strike="noStrike" cap="none" normalizeH="0" baseline="0">
                <a:ln>
                  <a:noFill/>
                </a:ln>
                <a:solidFill>
                  <a:srgbClr val="EEFFE3"/>
                </a:solidFill>
                <a:effectLst/>
                <a:latin typeface="JetBrains Mono" panose="020B0509020102050004" pitchFamily="49" charset="0"/>
              </a:rPr>
              <a:t>scan </a:t>
            </a:r>
            <a:r>
              <a:rPr kumimoji="0" lang="en-US" altLang="en-US" sz="1050" b="0" i="0" u="none" strike="noStrike" cap="none" normalizeH="0" baseline="0">
                <a:ln>
                  <a:noFill/>
                </a:ln>
                <a:solidFill>
                  <a:srgbClr val="89DDFF"/>
                </a:solidFill>
                <a:effectLst/>
                <a:latin typeface="JetBrains Mono" panose="020B0509020102050004" pitchFamily="49" charset="0"/>
              </a:rPr>
              <a:t>= </a:t>
            </a:r>
            <a:r>
              <a:rPr kumimoji="0" lang="en-US" altLang="en-US" sz="1050" b="0" i="1" u="none" strike="noStrike" cap="none" normalizeH="0" baseline="0">
                <a:ln>
                  <a:noFill/>
                </a:ln>
                <a:solidFill>
                  <a:srgbClr val="89DDFF"/>
                </a:solidFill>
                <a:effectLst/>
                <a:latin typeface="JetBrains Mono" panose="020B0509020102050004" pitchFamily="49" charset="0"/>
              </a:rPr>
              <a:t>new </a:t>
            </a:r>
            <a:r>
              <a:rPr kumimoji="0" lang="en-US" altLang="en-US" sz="1050" b="0" i="0" u="none" strike="noStrike" cap="none" normalizeH="0" baseline="0">
                <a:ln>
                  <a:noFill/>
                </a:ln>
                <a:solidFill>
                  <a:srgbClr val="82AAFF"/>
                </a:solidFill>
                <a:effectLst/>
                <a:latin typeface="JetBrains Mono" panose="020B0509020102050004" pitchFamily="49" charset="0"/>
              </a:rPr>
              <a:t>Scanner</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FFCB6B"/>
                </a:solidFill>
                <a:effectLst/>
                <a:latin typeface="JetBrains Mono" panose="020B0509020102050004" pitchFamily="49" charset="0"/>
              </a:rPr>
              <a:t>System</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1" i="1" u="none" strike="noStrike" cap="none" normalizeH="0" baseline="0">
                <a:ln>
                  <a:noFill/>
                </a:ln>
                <a:solidFill>
                  <a:srgbClr val="EEFFFF"/>
                </a:solidFill>
                <a:effectLst/>
                <a:latin typeface="JetBrains Mono" panose="020B0509020102050004" pitchFamily="49" charset="0"/>
              </a:rPr>
              <a:t>in</a:t>
            </a:r>
            <a:r>
              <a:rPr kumimoji="0" lang="en-US" altLang="en-US" sz="1050" b="0" i="0" u="none" strike="noStrike" cap="none" normalizeH="0" baseline="0">
                <a:ln>
                  <a:noFill/>
                </a:ln>
                <a:solidFill>
                  <a:srgbClr val="89DDFF"/>
                </a:solidFill>
                <a:effectLst/>
                <a:latin typeface="JetBrains Mono" panose="020B0509020102050004" pitchFamily="49" charset="0"/>
              </a:rPr>
              <a:t>);  </a:t>
            </a:r>
            <a:br>
              <a:rPr kumimoji="0" lang="en-US" altLang="en-US" sz="1050" b="0" i="0" u="none" strike="noStrike" cap="none" normalizeH="0" baseline="0">
                <a:ln>
                  <a:noFill/>
                </a:ln>
                <a:solidFill>
                  <a:srgbClr val="89DDFF"/>
                </a:solidFill>
                <a:effectLst/>
                <a:latin typeface="JetBrains Mono" panose="020B0509020102050004" pitchFamily="49" charset="0"/>
              </a:rPr>
            </a:br>
            <a:r>
              <a:rPr kumimoji="0" lang="en-US" altLang="en-US" sz="1050" b="0" i="1" u="none" strike="noStrike" cap="none" normalizeH="0" baseline="0">
                <a:ln>
                  <a:noFill/>
                </a:ln>
                <a:solidFill>
                  <a:srgbClr val="FFCB6B"/>
                </a:solidFill>
                <a:effectLst/>
                <a:latin typeface="JetBrains Mono" panose="020B0509020102050004" pitchFamily="49" charset="0"/>
              </a:rPr>
              <a:t>int </a:t>
            </a:r>
            <a:r>
              <a:rPr kumimoji="0" lang="en-US" altLang="en-US" sz="1050" b="0" i="0" u="none" strike="noStrike" cap="none" normalizeH="0" baseline="0">
                <a:ln>
                  <a:noFill/>
                </a:ln>
                <a:solidFill>
                  <a:srgbClr val="EEFFE3"/>
                </a:solidFill>
                <a:effectLst/>
                <a:latin typeface="JetBrains Mono" panose="020B0509020102050004" pitchFamily="49" charset="0"/>
              </a:rPr>
              <a:t>f </a:t>
            </a:r>
            <a:r>
              <a:rPr kumimoji="0" lang="en-US" altLang="en-US" sz="1050" b="0" i="0" u="none" strike="noStrike" cap="none" normalizeH="0" baseline="0">
                <a:ln>
                  <a:noFill/>
                </a:ln>
                <a:solidFill>
                  <a:srgbClr val="89DDFF"/>
                </a:solidFill>
                <a:effectLst/>
                <a:latin typeface="JetBrains Mono" panose="020B0509020102050004" pitchFamily="49" charset="0"/>
              </a:rPr>
              <a:t>= </a:t>
            </a:r>
            <a:r>
              <a:rPr kumimoji="0" lang="en-US" altLang="en-US" sz="1050" b="0" i="0" u="none" strike="noStrike" cap="none" normalizeH="0" baseline="0">
                <a:ln>
                  <a:noFill/>
                </a:ln>
                <a:solidFill>
                  <a:srgbClr val="EEFFE3"/>
                </a:solidFill>
                <a:effectLst/>
                <a:latin typeface="JetBrains Mono" panose="020B0509020102050004" pitchFamily="49" charset="0"/>
              </a:rPr>
              <a:t>scan</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82AAFF"/>
                </a:solidFill>
                <a:effectLst/>
                <a:latin typeface="JetBrains Mono" panose="020B0509020102050004" pitchFamily="49" charset="0"/>
              </a:rPr>
              <a:t>nextInt</a:t>
            </a:r>
            <a:r>
              <a:rPr kumimoji="0" lang="en-US" altLang="en-US" sz="1050" b="0" i="0" u="none" strike="noStrike" cap="none" normalizeH="0" baseline="0">
                <a:ln>
                  <a:noFill/>
                </a:ln>
                <a:solidFill>
                  <a:srgbClr val="89DDFF"/>
                </a:solidFill>
                <a:effectLst/>
                <a:latin typeface="JetBrains Mono" panose="020B0509020102050004" pitchFamily="49" charset="0"/>
              </a:rPr>
              <a:t>(); </a:t>
            </a:r>
            <a:r>
              <a:rPr kumimoji="0" lang="en-US" altLang="en-US" sz="1050" b="0" i="1" u="none" strike="noStrike" cap="none" normalizeH="0" baseline="0">
                <a:ln>
                  <a:noFill/>
                </a:ln>
                <a:solidFill>
                  <a:srgbClr val="546E7A"/>
                </a:solidFill>
                <a:effectLst/>
                <a:latin typeface="JetBrains Mono" panose="020B0509020102050004" pitchFamily="49" charset="0"/>
              </a:rPr>
              <a:t>// Exception at this line.</a:t>
            </a:r>
            <a:br>
              <a:rPr kumimoji="0" lang="en-US" altLang="en-US" sz="1050" b="0" i="1" u="none" strike="noStrike" cap="none" normalizeH="0" baseline="0">
                <a:ln>
                  <a:noFill/>
                </a:ln>
                <a:solidFill>
                  <a:srgbClr val="546E7A"/>
                </a:solidFill>
                <a:effectLst/>
                <a:latin typeface="JetBrains Mono" panose="020B0509020102050004" pitchFamily="49" charset="0"/>
              </a:rPr>
            </a:br>
            <a:r>
              <a:rPr kumimoji="0" lang="en-US" altLang="en-US" sz="1050" b="0" i="0" u="none" strike="noStrike" cap="none" normalizeH="0" baseline="0">
                <a:ln>
                  <a:noFill/>
                </a:ln>
                <a:solidFill>
                  <a:srgbClr val="FFCB6B"/>
                </a:solidFill>
                <a:effectLst/>
                <a:latin typeface="JetBrains Mono" panose="020B0509020102050004" pitchFamily="49" charset="0"/>
              </a:rPr>
              <a:t>System</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1" i="1" u="none" strike="noStrike" cap="none" normalizeH="0" baseline="0">
                <a:ln>
                  <a:noFill/>
                </a:ln>
                <a:solidFill>
                  <a:srgbClr val="EEFFFF"/>
                </a:solidFill>
                <a:effectLst/>
                <a:latin typeface="JetBrains Mono" panose="020B0509020102050004" pitchFamily="49" charset="0"/>
              </a:rPr>
              <a:t>out</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82AAFF"/>
                </a:solidFill>
                <a:effectLst/>
                <a:latin typeface="JetBrains Mono" panose="020B0509020102050004" pitchFamily="49" charset="0"/>
              </a:rPr>
              <a:t>println</a:t>
            </a:r>
            <a:r>
              <a:rPr kumimoji="0" lang="en-US" altLang="en-US" sz="1050" b="0" i="0" u="none" strike="noStrike" cap="none" normalizeH="0" baseline="0">
                <a:ln>
                  <a:noFill/>
                </a:ln>
                <a:solidFill>
                  <a:srgbClr val="89DDFF"/>
                </a:solidFill>
                <a:effectLst/>
                <a:latin typeface="JetBrains Mono" panose="020B0509020102050004" pitchFamily="49" charset="0"/>
              </a:rPr>
              <a:t>(</a:t>
            </a:r>
            <a:r>
              <a:rPr kumimoji="0" lang="en-US" altLang="en-US" sz="1050" b="0" i="0" u="none" strike="noStrike" cap="none" normalizeH="0" baseline="0">
                <a:ln>
                  <a:noFill/>
                </a:ln>
                <a:solidFill>
                  <a:srgbClr val="EEFFE3"/>
                </a:solidFill>
                <a:effectLst/>
                <a:latin typeface="JetBrains Mono" panose="020B0509020102050004" pitchFamily="49" charset="0"/>
              </a:rPr>
              <a:t>f</a:t>
            </a:r>
            <a:r>
              <a:rPr kumimoji="0" lang="en-US" altLang="en-US" sz="1050" b="0" i="0" u="none" strike="noStrike" cap="none" normalizeH="0" baseline="0">
                <a:ln>
                  <a:noFill/>
                </a:ln>
                <a:solidFill>
                  <a:srgbClr val="89DDFF"/>
                </a:solidFill>
                <a:effectLst/>
                <a:latin typeface="JetBrains Mono" panose="020B0509020102050004" pitchFamily="49" charset="0"/>
              </a:rPr>
              <a: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D5FFB0AC-0336-677D-4A3E-D6920840F822}"/>
              </a:ext>
            </a:extLst>
          </p:cNvPr>
          <p:cNvPicPr>
            <a:picLocks noChangeAspect="1"/>
          </p:cNvPicPr>
          <p:nvPr/>
        </p:nvPicPr>
        <p:blipFill>
          <a:blip r:embed="rId2"/>
          <a:stretch>
            <a:fillRect/>
          </a:stretch>
        </p:blipFill>
        <p:spPr>
          <a:xfrm>
            <a:off x="4790987" y="1435480"/>
            <a:ext cx="3999445" cy="2272540"/>
          </a:xfrm>
          <a:prstGeom prst="rect">
            <a:avLst/>
          </a:prstGeom>
        </p:spPr>
      </p:pic>
    </p:spTree>
    <p:extLst>
      <p:ext uri="{BB962C8B-B14F-4D97-AF65-F5344CB8AC3E}">
        <p14:creationId xmlns:p14="http://schemas.microsoft.com/office/powerpoint/2010/main" val="256624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5F9EE4CA-E590-D23E-ACE7-E53609BCE172}"/>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2BB2ADE5-5BDC-37B3-2796-B74DB1063678}"/>
              </a:ext>
            </a:extLst>
          </p:cNvPr>
          <p:cNvSpPr txBox="1">
            <a:spLocks noGrp="1"/>
          </p:cNvSpPr>
          <p:nvPr>
            <p:ph type="title"/>
          </p:nvPr>
        </p:nvSpPr>
        <p:spPr>
          <a:xfrm>
            <a:off x="733479" y="2303605"/>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a:solidFill>
                  <a:srgbClr val="C39113"/>
                </a:solidFill>
                <a:cs typeface="B Roya" panose="00000400000000000000" pitchFamily="2" charset="-78"/>
              </a:rPr>
              <a:t>Version control system</a:t>
            </a:r>
            <a:endParaRPr sz="4000" dirty="0">
              <a:solidFill>
                <a:srgbClr val="C39113"/>
              </a:solidFill>
              <a:cs typeface="B Roya" panose="00000400000000000000" pitchFamily="2" charset="-78"/>
            </a:endParaRPr>
          </a:p>
        </p:txBody>
      </p:sp>
      <p:grpSp>
        <p:nvGrpSpPr>
          <p:cNvPr id="1951" name="Google Shape;1951;p49">
            <a:extLst>
              <a:ext uri="{FF2B5EF4-FFF2-40B4-BE49-F238E27FC236}">
                <a16:creationId xmlns:a16="http://schemas.microsoft.com/office/drawing/2014/main" id="{B830FF06-DE49-791F-4A81-52300DE6BAA6}"/>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0087ECE6-0533-8418-46B4-06C38A83D6E2}"/>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AB221238-C1F8-BB47-0309-408A9317A443}"/>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73C9E4CE-538E-13EF-0901-A30829574AF7}"/>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0DD50B21-5874-67C9-3687-CF9D91A4A9F3}"/>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67E14448-2B78-380F-0B9E-D9DB01131D65}"/>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EB9B1204-530E-1A9C-85B0-1774AAC62C76}"/>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B606FC47-779F-D728-56EF-B6D0F879BE7C}"/>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277ADB71-A799-1E7E-DB78-AD6218A97336}"/>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8C1DB026-041C-04CE-2F01-0EA55C85B7B2}"/>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1A22F25E-EE49-1343-5C4E-2DD006EAB7F1}"/>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CCD3FBF5-6902-B4E2-D4DF-B9808B8AC157}"/>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90B18653-9232-6304-6417-2A06CA58B8D9}"/>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15F0AC35-3B64-3E9B-8102-977EFE8E83D0}"/>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3F6AAFF2-79C1-93D9-6E96-A4CB9FD448B7}"/>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1269F22E-AF9D-EC65-1CEE-515DE3E65297}"/>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327BBC28-6710-E0FC-59F1-D1AD98FF0E0F}"/>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21745A51-F853-21AE-DAA0-7A76229EE8FA}"/>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20E90252-F2A8-ACAC-B755-4B8692E1513B}"/>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E7E2FE3F-740A-8125-CC95-DDF059B126C1}"/>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323EB351-372D-75F5-46EB-485376A8FF8B}"/>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4A4D467C-D0FA-D875-2AC7-85126B0FB119}"/>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4C9FCF43-566B-2C08-049C-F75F9BF606B3}"/>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B1945F46-17ED-720A-7749-5F39FB90F20E}"/>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4EDA7E95-F7BA-ACEA-9707-C957B03677EF}"/>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32012B9C-DE61-6380-4E8A-095B0BB3668A}"/>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1E0122D2-44F9-EDE4-7474-3C98906A0C78}"/>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F21CB3B9-5E09-B438-B29D-BEA197E49581}"/>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5BD8F850-B25D-2B80-AC78-7CE79EAC16F3}"/>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DDA37302-1E31-6553-5560-28A1C3B1779A}"/>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2FC62F9B-60EC-F7AA-E2B8-53F679EF98F4}"/>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305DFC06-58D6-D9A6-B46A-B732EB388449}"/>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1DEF1BE2-3835-A3EA-A396-FD344CCBD1D1}"/>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24792F39-152D-49BC-5E50-9E0640FE0297}"/>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0FD270DA-E33E-FCA1-F36C-8384E49E47D2}"/>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796F6386-FAD5-DF8D-55C7-24CBA8CBF8D8}"/>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ED6695A8-DF86-4FAE-EC42-262EC544753D}"/>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1474F171-E560-6E2D-8C85-102F7552E3E7}"/>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3053138F-7BE1-DD91-AB1B-B7AA0B27AE3B}"/>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2D173AFE-1F7D-6663-33FA-5B5CB4F849A5}"/>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77DFEDFD-A041-A5E8-87A2-4E2C67E57C87}"/>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E0B0D23F-B72A-A7B6-455D-A7B7A907CE64}"/>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CE5BBCCD-D029-2761-FE8D-814E2844B553}"/>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85CA3979-B8A5-E778-F4CA-5E2C7481C37E}"/>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4BF504C9-DF30-1AD5-C884-E1BA66C863F2}"/>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F386C040-BA00-C014-1A86-6EB131895CE5}"/>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7466C65B-8EEE-9D2A-8B92-90D187832BE5}"/>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AD1F7B16-A042-4559-66E5-FD5EEAC1E1CF}"/>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2934B0BD-0A92-CEE4-952D-21D07A5BD4F3}"/>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AAAFF9EF-C331-F0CD-AC87-57C1DFE052E1}"/>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152829F3-FBEA-D57E-83B5-3864D8144C92}"/>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57375D0A-C8E1-B6E5-B835-E8CBECEF69AF}"/>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5AA77724-E8B7-025C-2F43-2E018B83C96B}"/>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EE71A95A-0A31-CC46-7C83-D4F54EC69B0E}"/>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2C2B2422-66A8-9504-224A-742C92E89F3F}"/>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700D7279-74BA-04BD-5628-BE8C72445387}"/>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C0494C7C-5522-AF5A-042B-E4E20346E731}"/>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DC29731F-5E2E-6CD9-26A6-B428645A08B3}"/>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86D95769-E28C-67DD-2DA2-9047B6924953}"/>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CA10F193-50AA-8699-A51B-1F4FA1CC4873}"/>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BAAF8745-8D1B-759F-7254-A2A0B1F10465}"/>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47AB96CD-C78E-C02B-2201-1C6D30DAAFF8}"/>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C50EB0D0-53B4-12A4-B89A-D19225A0575F}"/>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339E474D-42CD-E3AF-4E62-8773EDF1EAFC}"/>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A0D7F792-6388-4E38-B5F8-5D3E67A38684}"/>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63D186A1-C8FA-7DBE-5E47-2495AFD7C0F3}"/>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207754F9-D8DC-8A85-67DE-B2A4B48A0AF3}"/>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494DEC8E-0C57-D6CE-5956-49ADBC9D250E}"/>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602A53C4-F94B-FB87-3EA3-E04C23731AFD}"/>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040B00DA-E38E-1FA4-0727-A058F5AB398F}"/>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EA74B5D0-3B04-CF46-82AE-82D2315A4BEE}"/>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0808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F8D1A-E51E-D391-9BD1-9D20E945E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2E26B7-98BD-EE68-8F74-88C8FB442CD3}"/>
              </a:ext>
            </a:extLst>
          </p:cNvPr>
          <p:cNvSpPr>
            <a:spLocks noGrp="1"/>
          </p:cNvSpPr>
          <p:nvPr>
            <p:ph type="title"/>
          </p:nvPr>
        </p:nvSpPr>
        <p:spPr>
          <a:xfrm>
            <a:off x="720001" y="263426"/>
            <a:ext cx="7607136" cy="572700"/>
          </a:xfrm>
        </p:spPr>
        <p:txBody>
          <a:bodyPr/>
          <a:lstStyle/>
          <a:p>
            <a:pPr algn="r" rtl="1"/>
            <a:r>
              <a:rPr lang="en-US" sz="2800">
                <a:solidFill>
                  <a:srgbClr val="C39113"/>
                </a:solidFill>
              </a:rPr>
              <a:t>Version control system</a:t>
            </a:r>
          </a:p>
        </p:txBody>
      </p:sp>
      <p:sp>
        <p:nvSpPr>
          <p:cNvPr id="5" name="Rectangle 2">
            <a:extLst>
              <a:ext uri="{FF2B5EF4-FFF2-40B4-BE49-F238E27FC236}">
                <a16:creationId xmlns:a16="http://schemas.microsoft.com/office/drawing/2014/main" id="{6964B7AB-8186-5F11-88F5-429BEEC815BB}"/>
              </a:ext>
            </a:extLst>
          </p:cNvPr>
          <p:cNvSpPr>
            <a:spLocks noGrp="1" noChangeArrowheads="1"/>
          </p:cNvSpPr>
          <p:nvPr>
            <p:ph type="subTitle" idx="1"/>
          </p:nvPr>
        </p:nvSpPr>
        <p:spPr bwMode="auto">
          <a:xfrm>
            <a:off x="616362" y="982883"/>
            <a:ext cx="7710775"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r" rtl="1">
              <a:buNone/>
            </a:pPr>
            <a:r>
              <a:rPr lang="fa-IR" sz="2000">
                <a:solidFill>
                  <a:srgbClr val="333333"/>
                </a:solidFill>
                <a:cs typeface="B Nazanin" panose="00000400000000000000" pitchFamily="2" charset="-78"/>
              </a:rPr>
              <a:t>با رشد ابعاد پروژه ها و محصولات به راهی برای مدیریت روند توسعه آن و هماهنگی میان تسک‌های انجام شده در آن نیاز پیدا می‌کنیم.</a:t>
            </a:r>
          </a:p>
          <a:p>
            <a:pPr marL="0" indent="0" algn="r" rtl="1">
              <a:buNone/>
            </a:pPr>
            <a:r>
              <a:rPr lang="fa-IR" sz="2000">
                <a:solidFill>
                  <a:srgbClr val="333333"/>
                </a:solidFill>
                <a:cs typeface="B Nazanin" panose="00000400000000000000" pitchFamily="2" charset="-78"/>
              </a:rPr>
              <a:t>یک راهکار این است که می‌توان برای هر نسخه از محصول و هر میزان پیشرفت مرحله به مرحله‌ی آن یک دایرکتوری (</a:t>
            </a:r>
            <a:r>
              <a:rPr lang="en-US" sz="2000">
                <a:solidFill>
                  <a:srgbClr val="333333"/>
                </a:solidFill>
                <a:cs typeface="B Nazanin" panose="00000400000000000000" pitchFamily="2" charset="-78"/>
              </a:rPr>
              <a:t>Directory</a:t>
            </a:r>
            <a:r>
              <a:rPr lang="fa-IR" sz="2000">
                <a:solidFill>
                  <a:srgbClr val="333333"/>
                </a:solidFill>
                <a:cs typeface="B Nazanin" panose="00000400000000000000" pitchFamily="2" charset="-78"/>
              </a:rPr>
              <a:t>) مجزا در نظر گرفت. در این صورت تمامی تغییرات باید به صورت دستی با هم ترکیب شوند؛ به همین خاطر به کارگیری این روش هزینه‌ی زمان و انرژی زیادی دارد.</a:t>
            </a:r>
          </a:p>
          <a:p>
            <a:pPr marL="0" indent="0" algn="r" rtl="1">
              <a:buNone/>
            </a:pPr>
            <a:r>
              <a:rPr lang="fa-IR" sz="2000" b="0" i="0">
                <a:solidFill>
                  <a:srgbClr val="333333"/>
                </a:solidFill>
                <a:effectLst/>
                <a:cs typeface="B Nazanin" panose="00000400000000000000" pitchFamily="2" charset="-78"/>
              </a:rPr>
              <a:t>سیستم ورژن کنترل </a:t>
            </a:r>
            <a:r>
              <a:rPr lang="en-US" sz="2000" b="0" i="0">
                <a:solidFill>
                  <a:srgbClr val="333333"/>
                </a:solidFill>
                <a:effectLst/>
                <a:cs typeface="B Nazanin" panose="00000400000000000000" pitchFamily="2" charset="-78"/>
              </a:rPr>
              <a:t>Version Control System</a:t>
            </a:r>
            <a:r>
              <a:rPr lang="fa-IR" sz="2000" b="0" i="0">
                <a:solidFill>
                  <a:srgbClr val="333333"/>
                </a:solidFill>
                <a:effectLst/>
                <a:cs typeface="B Nazanin" panose="00000400000000000000" pitchFamily="2" charset="-78"/>
              </a:rPr>
              <a:t> که به اختصار </a:t>
            </a:r>
            <a:r>
              <a:rPr lang="en-US" sz="2000" b="0" i="0">
                <a:solidFill>
                  <a:srgbClr val="333333"/>
                </a:solidFill>
                <a:effectLst/>
                <a:cs typeface="B Nazanin" panose="00000400000000000000" pitchFamily="2" charset="-78"/>
              </a:rPr>
              <a:t>VCS </a:t>
            </a:r>
            <a:r>
              <a:rPr lang="fa-IR" sz="2000" b="0" i="0">
                <a:solidFill>
                  <a:srgbClr val="333333"/>
                </a:solidFill>
                <a:effectLst/>
                <a:cs typeface="B Nazanin" panose="00000400000000000000" pitchFamily="2" charset="-78"/>
              </a:rPr>
              <a:t> نامیده می‌شود، سیستمی است که به توسعه دهندگان اجازه می‌دهد، تغییرات در فایل های خود را ثبت و در موقع نیاز به ورژن مورد نیاز بازگردانند. همچنین با استفاده از این سیستم می توان، به صورت گروهی پروژه ها را توسعه داد.</a:t>
            </a:r>
            <a:endParaRPr lang="en-US" sz="2000" dirty="0">
              <a:solidFill>
                <a:srgbClr val="474747"/>
              </a:solidFill>
              <a:cs typeface="B Nazanin" panose="00000400000000000000" pitchFamily="2" charset="-78"/>
            </a:endParaRPr>
          </a:p>
        </p:txBody>
      </p:sp>
    </p:spTree>
    <p:extLst>
      <p:ext uri="{BB962C8B-B14F-4D97-AF65-F5344CB8AC3E}">
        <p14:creationId xmlns:p14="http://schemas.microsoft.com/office/powerpoint/2010/main" val="3900904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5A11-E0DA-C161-2C6E-8ADD18319B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2DEA7E-8823-DAE4-45C3-98FE245B268A}"/>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دسته‌بندی </a:t>
            </a:r>
            <a:r>
              <a:rPr lang="en-US" sz="2800">
                <a:solidFill>
                  <a:srgbClr val="C39113"/>
                </a:solidFill>
                <a:cs typeface="B Roya" panose="00000400000000000000" pitchFamily="2" charset="-78"/>
              </a:rPr>
              <a:t>Version control system</a:t>
            </a:r>
          </a:p>
        </p:txBody>
      </p:sp>
      <p:sp>
        <p:nvSpPr>
          <p:cNvPr id="5" name="Rectangle 2">
            <a:extLst>
              <a:ext uri="{FF2B5EF4-FFF2-40B4-BE49-F238E27FC236}">
                <a16:creationId xmlns:a16="http://schemas.microsoft.com/office/drawing/2014/main" id="{118981F4-FB32-8E6C-7052-2CBA58525F79}"/>
              </a:ext>
            </a:extLst>
          </p:cNvPr>
          <p:cNvSpPr>
            <a:spLocks noGrp="1" noChangeArrowheads="1"/>
          </p:cNvSpPr>
          <p:nvPr>
            <p:ph type="subTitle" idx="1"/>
          </p:nvPr>
        </p:nvSpPr>
        <p:spPr bwMode="auto">
          <a:xfrm>
            <a:off x="616362" y="1336825"/>
            <a:ext cx="7710775"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lgn="r" rtl="1">
              <a:buNone/>
            </a:pPr>
            <a:r>
              <a:rPr lang="fa-IR" sz="2000">
                <a:cs typeface="B Nazanin" panose="00000400000000000000" pitchFamily="2" charset="-78"/>
              </a:rPr>
              <a:t>سیستم‌های کنترل ورژن به دو دسته ی </a:t>
            </a:r>
            <a:r>
              <a:rPr lang="en-US" sz="2000">
                <a:cs typeface="B Nazanin" panose="00000400000000000000" pitchFamily="2" charset="-78"/>
              </a:rPr>
              <a:t>centralized</a:t>
            </a:r>
            <a:r>
              <a:rPr lang="fa-IR" sz="2000">
                <a:cs typeface="B Nazanin" panose="00000400000000000000" pitchFamily="2" charset="-78"/>
              </a:rPr>
              <a:t> و</a:t>
            </a:r>
            <a:r>
              <a:rPr lang="en-US" sz="2000">
                <a:cs typeface="B Nazanin" panose="00000400000000000000" pitchFamily="2" charset="-78"/>
              </a:rPr>
              <a:t> distributed </a:t>
            </a:r>
            <a:r>
              <a:rPr lang="fa-IR" sz="2000">
                <a:cs typeface="B Nazanin" panose="00000400000000000000" pitchFamily="2" charset="-78"/>
              </a:rPr>
              <a:t>تقسیم می‌شوند</a:t>
            </a:r>
            <a:r>
              <a:rPr lang="en-US" sz="2000">
                <a:cs typeface="B Nazanin" panose="00000400000000000000" pitchFamily="2" charset="-78"/>
              </a:rPr>
              <a:t>.</a:t>
            </a:r>
            <a:endParaRPr lang="en-US" sz="2000">
              <a:solidFill>
                <a:srgbClr val="474747"/>
              </a:solidFill>
              <a:cs typeface="B Nazanin" panose="00000400000000000000" pitchFamily="2" charset="-78"/>
            </a:endParaRPr>
          </a:p>
          <a:p>
            <a:pPr algn="r" rtl="1"/>
            <a:r>
              <a:rPr lang="en-US" sz="2000">
                <a:solidFill>
                  <a:srgbClr val="474747"/>
                </a:solidFill>
                <a:cs typeface="B Nazanin" panose="00000400000000000000" pitchFamily="2" charset="-78"/>
              </a:rPr>
              <a:t>Centralized  VCS (CVCS)</a:t>
            </a:r>
            <a:r>
              <a:rPr lang="fa-IR" sz="2000">
                <a:solidFill>
                  <a:srgbClr val="474747"/>
                </a:solidFill>
                <a:cs typeface="B Nazanin" panose="00000400000000000000" pitchFamily="2" charset="-78"/>
              </a:rPr>
              <a:t> : مانند</a:t>
            </a:r>
            <a:r>
              <a:rPr lang="en-US" sz="2000">
                <a:solidFill>
                  <a:srgbClr val="474747"/>
                </a:solidFill>
                <a:cs typeface="B Nazanin" panose="00000400000000000000" pitchFamily="2" charset="-78"/>
              </a:rPr>
              <a:t>SCADA Controller </a:t>
            </a:r>
          </a:p>
          <a:p>
            <a:pPr algn="r" rtl="1"/>
            <a:r>
              <a:rPr lang="en-US" sz="2000">
                <a:solidFill>
                  <a:srgbClr val="474747"/>
                </a:solidFill>
                <a:cs typeface="B Nazanin" panose="00000400000000000000" pitchFamily="2" charset="-78"/>
              </a:rPr>
              <a:t>Distributed VCS (DVCS)</a:t>
            </a:r>
            <a:r>
              <a:rPr lang="fa-IR" sz="2000">
                <a:solidFill>
                  <a:srgbClr val="474747"/>
                </a:solidFill>
                <a:cs typeface="B Nazanin" panose="00000400000000000000" pitchFamily="2" charset="-78"/>
              </a:rPr>
              <a:t> : مانند </a:t>
            </a:r>
            <a:r>
              <a:rPr lang="en-US" sz="2000">
                <a:solidFill>
                  <a:srgbClr val="474747"/>
                </a:solidFill>
                <a:cs typeface="B Nazanin" panose="00000400000000000000" pitchFamily="2" charset="-78"/>
              </a:rPr>
              <a:t>Git</a:t>
            </a:r>
          </a:p>
          <a:p>
            <a:pPr marL="139700" indent="0">
              <a:buNone/>
            </a:pPr>
            <a:endParaRPr lang="en-US" sz="2000">
              <a:solidFill>
                <a:srgbClr val="474747"/>
              </a:solidFill>
              <a:cs typeface="B Nazanin" panose="00000400000000000000" pitchFamily="2" charset="-78"/>
            </a:endParaRPr>
          </a:p>
          <a:p>
            <a:pPr marL="139700" indent="0">
              <a:buNone/>
            </a:pPr>
            <a:r>
              <a:rPr lang="en-US" sz="2000">
                <a:solidFill>
                  <a:srgbClr val="474747"/>
                </a:solidFill>
                <a:cs typeface="B Nazanin" panose="00000400000000000000" pitchFamily="2" charset="-78"/>
              </a:rPr>
              <a:t>More info: </a:t>
            </a:r>
            <a:r>
              <a:rPr lang="en-US" sz="2000">
                <a:solidFill>
                  <a:srgbClr val="474747"/>
                </a:solidFill>
                <a:cs typeface="B Nazanin" panose="00000400000000000000" pitchFamily="2" charset="-78"/>
                <a:hlinkClick r:id="rId2"/>
              </a:rPr>
              <a:t>https://www.geeksforgeeks.org/centralized-vs-distributed-version-control-which-one-should-we-choose/</a:t>
            </a:r>
            <a:endParaRPr lang="en-US" sz="2000">
              <a:solidFill>
                <a:srgbClr val="474747"/>
              </a:solidFill>
              <a:cs typeface="B Nazanin" panose="00000400000000000000" pitchFamily="2" charset="-78"/>
            </a:endParaRPr>
          </a:p>
          <a:p>
            <a:pPr marL="139700" indent="0">
              <a:buNone/>
            </a:pPr>
            <a:endParaRPr lang="en-US" sz="2000">
              <a:solidFill>
                <a:srgbClr val="474747"/>
              </a:solidFill>
              <a:cs typeface="B Nazanin" panose="00000400000000000000" pitchFamily="2" charset="-78"/>
            </a:endParaRPr>
          </a:p>
          <a:p>
            <a:pPr marL="139700" indent="0" algn="r" rtl="1">
              <a:buNone/>
            </a:pPr>
            <a:r>
              <a:rPr lang="fa-IR" sz="2000">
                <a:solidFill>
                  <a:srgbClr val="474747"/>
                </a:solidFill>
                <a:cs typeface="B Nazanin" panose="00000400000000000000" pitchFamily="2" charset="-78"/>
              </a:rPr>
              <a:t>گیت به عنوان مشهور ترین </a:t>
            </a:r>
            <a:r>
              <a:rPr lang="en-US" sz="2000">
                <a:solidFill>
                  <a:srgbClr val="474747"/>
                </a:solidFill>
                <a:cs typeface="B Nazanin" panose="00000400000000000000" pitchFamily="2" charset="-78"/>
              </a:rPr>
              <a:t>VCS</a:t>
            </a:r>
            <a:r>
              <a:rPr lang="fa-IR" sz="2000">
                <a:solidFill>
                  <a:srgbClr val="474747"/>
                </a:solidFill>
                <a:cs typeface="B Nazanin" panose="00000400000000000000" pitchFamily="2" charset="-78"/>
              </a:rPr>
              <a:t>  یک سیستم </a:t>
            </a:r>
            <a:r>
              <a:rPr lang="en-US" sz="2000">
                <a:solidFill>
                  <a:srgbClr val="474747"/>
                </a:solidFill>
                <a:cs typeface="B Nazanin" panose="00000400000000000000" pitchFamily="2" charset="-78"/>
              </a:rPr>
              <a:t>Distributed</a:t>
            </a:r>
            <a:r>
              <a:rPr lang="fa-IR" sz="2000">
                <a:solidFill>
                  <a:srgbClr val="474747"/>
                </a:solidFill>
                <a:cs typeface="B Nazanin" panose="00000400000000000000" pitchFamily="2" charset="-78"/>
              </a:rPr>
              <a:t> است.</a:t>
            </a:r>
            <a:endParaRPr lang="en-US" sz="2000" dirty="0">
              <a:solidFill>
                <a:srgbClr val="474747"/>
              </a:solidFill>
              <a:cs typeface="B Nazanin" panose="00000400000000000000" pitchFamily="2" charset="-78"/>
            </a:endParaRPr>
          </a:p>
        </p:txBody>
      </p:sp>
    </p:spTree>
    <p:extLst>
      <p:ext uri="{BB962C8B-B14F-4D97-AF65-F5344CB8AC3E}">
        <p14:creationId xmlns:p14="http://schemas.microsoft.com/office/powerpoint/2010/main" val="2176006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3F009-D495-D93C-E7D0-9463B5CC6B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899EA7-70A9-2E72-1751-B6CDB96A3109}"/>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دسته‌بندی </a:t>
            </a:r>
            <a:r>
              <a:rPr lang="en-US" sz="2800">
                <a:solidFill>
                  <a:srgbClr val="C39113"/>
                </a:solidFill>
                <a:cs typeface="B Roya" panose="00000400000000000000" pitchFamily="2" charset="-78"/>
              </a:rPr>
              <a:t>Version control system</a:t>
            </a:r>
          </a:p>
        </p:txBody>
      </p:sp>
      <p:pic>
        <p:nvPicPr>
          <p:cNvPr id="4" name="Picture 3">
            <a:extLst>
              <a:ext uri="{FF2B5EF4-FFF2-40B4-BE49-F238E27FC236}">
                <a16:creationId xmlns:a16="http://schemas.microsoft.com/office/drawing/2014/main" id="{10BEA560-91CD-A17C-1520-9FF859486A0D}"/>
              </a:ext>
            </a:extLst>
          </p:cNvPr>
          <p:cNvPicPr>
            <a:picLocks noChangeAspect="1"/>
          </p:cNvPicPr>
          <p:nvPr/>
        </p:nvPicPr>
        <p:blipFill>
          <a:blip r:embed="rId2"/>
          <a:stretch>
            <a:fillRect/>
          </a:stretch>
        </p:blipFill>
        <p:spPr>
          <a:xfrm>
            <a:off x="1329664" y="967546"/>
            <a:ext cx="6484672" cy="3384998"/>
          </a:xfrm>
          <a:prstGeom prst="rect">
            <a:avLst/>
          </a:prstGeom>
        </p:spPr>
      </p:pic>
    </p:spTree>
    <p:extLst>
      <p:ext uri="{BB962C8B-B14F-4D97-AF65-F5344CB8AC3E}">
        <p14:creationId xmlns:p14="http://schemas.microsoft.com/office/powerpoint/2010/main" val="2209657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33299-7B2A-5DED-4ABA-4FDB3D4341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9AB224-3EEF-61BD-1975-8B0B94706C86}"/>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Area</a:t>
            </a:r>
            <a:r>
              <a:rPr lang="fa-IR" sz="2800">
                <a:solidFill>
                  <a:srgbClr val="C39113"/>
                </a:solidFill>
                <a:cs typeface="B Roya" panose="00000400000000000000" pitchFamily="2" charset="-78"/>
              </a:rPr>
              <a:t> ها در گیت</a:t>
            </a:r>
            <a:endParaRPr lang="en-US" sz="2800">
              <a:solidFill>
                <a:srgbClr val="C39113"/>
              </a:solidFill>
              <a:cs typeface="B Roya" panose="00000400000000000000" pitchFamily="2" charset="-78"/>
            </a:endParaRPr>
          </a:p>
        </p:txBody>
      </p:sp>
      <p:sp>
        <p:nvSpPr>
          <p:cNvPr id="5" name="Rectangle 2">
            <a:extLst>
              <a:ext uri="{FF2B5EF4-FFF2-40B4-BE49-F238E27FC236}">
                <a16:creationId xmlns:a16="http://schemas.microsoft.com/office/drawing/2014/main" id="{AD4A4C5C-EFBE-327F-DA3F-E8BCF33E926C}"/>
              </a:ext>
            </a:extLst>
          </p:cNvPr>
          <p:cNvSpPr>
            <a:spLocks noGrp="1" noChangeArrowheads="1"/>
          </p:cNvSpPr>
          <p:nvPr>
            <p:ph type="subTitle" idx="1"/>
          </p:nvPr>
        </p:nvSpPr>
        <p:spPr bwMode="auto">
          <a:xfrm>
            <a:off x="616362" y="946689"/>
            <a:ext cx="7710775" cy="392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r" rtl="1">
              <a:buFont typeface="Arial" panose="020B0604020202020204" pitchFamily="34" charset="0"/>
              <a:buChar char="•"/>
            </a:pPr>
            <a:r>
              <a:rPr lang="en-US" sz="2000">
                <a:solidFill>
                  <a:schemeClr val="tx1"/>
                </a:solidFill>
                <a:latin typeface="Segoe UI Variable Small" pitchFamily="2" charset="0"/>
                <a:cs typeface="B Nazanin" panose="00000400000000000000" pitchFamily="2" charset="-78"/>
              </a:rPr>
              <a:t>Working Directory</a:t>
            </a:r>
            <a:r>
              <a:rPr lang="fa-IR" sz="2000">
                <a:solidFill>
                  <a:schemeClr val="tx1"/>
                </a:solidFill>
                <a:latin typeface="Segoe UI Variable Small" pitchFamily="2" charset="0"/>
                <a:cs typeface="B Nazanin" panose="00000400000000000000" pitchFamily="2" charset="-78"/>
              </a:rPr>
              <a:t> :</a:t>
            </a:r>
          </a:p>
          <a:p>
            <a:pPr marL="596900" lvl="1" indent="0" algn="r" rtl="1">
              <a:buSzPct val="44000"/>
              <a:buNone/>
            </a:pPr>
            <a:r>
              <a:rPr lang="fa-IR" sz="2000" b="0" i="0">
                <a:solidFill>
                  <a:schemeClr val="tx1"/>
                </a:solidFill>
                <a:effectLst/>
                <a:cs typeface="B Nazanin" panose="00000400000000000000" pitchFamily="2" charset="-78"/>
              </a:rPr>
              <a:t>در این بخش فایل‌ها به صورت موقت قرار دارند و هر تغییری که در فایل‌ها اعمال می‌کنید، در اینجا قابل مشاهده است. این تغییرات هنوز در سیستم کنترل نسخه ذخیره نشده‌اند.</a:t>
            </a:r>
            <a:endParaRPr lang="en-US" sz="2000">
              <a:solidFill>
                <a:schemeClr val="tx1"/>
              </a:solidFill>
              <a:latin typeface="Segoe UI Variable Small" pitchFamily="2" charset="0"/>
              <a:cs typeface="B Nazanin" panose="00000400000000000000" pitchFamily="2" charset="-78"/>
            </a:endParaRPr>
          </a:p>
          <a:p>
            <a:pPr algn="r" rtl="1">
              <a:buFont typeface="Arial" panose="020B0604020202020204" pitchFamily="34" charset="0"/>
              <a:buChar char="•"/>
            </a:pPr>
            <a:r>
              <a:rPr lang="en-US" sz="2000">
                <a:solidFill>
                  <a:schemeClr val="tx1"/>
                </a:solidFill>
                <a:latin typeface="Segoe UI Variable Small" pitchFamily="2" charset="0"/>
                <a:cs typeface="B Nazanin" panose="00000400000000000000" pitchFamily="2" charset="-78"/>
              </a:rPr>
              <a:t>Staging Area</a:t>
            </a:r>
            <a:r>
              <a:rPr lang="fa-IR" sz="2000">
                <a:solidFill>
                  <a:schemeClr val="tx1"/>
                </a:solidFill>
                <a:latin typeface="Segoe UI Variable Small" pitchFamily="2" charset="0"/>
                <a:cs typeface="B Nazanin" panose="00000400000000000000" pitchFamily="2" charset="-78"/>
              </a:rPr>
              <a:t> :</a:t>
            </a:r>
            <a:endParaRPr lang="en-US" sz="2000">
              <a:solidFill>
                <a:schemeClr val="tx1"/>
              </a:solidFill>
              <a:latin typeface="Segoe UI Variable Small" pitchFamily="2" charset="0"/>
              <a:cs typeface="B Nazanin" panose="00000400000000000000" pitchFamily="2" charset="-78"/>
            </a:endParaRPr>
          </a:p>
          <a:p>
            <a:pPr marL="596900" lvl="1" indent="0" algn="r" rtl="1">
              <a:buNone/>
            </a:pPr>
            <a:r>
              <a:rPr lang="fa-IR" sz="2000" b="0" i="0">
                <a:solidFill>
                  <a:schemeClr val="tx1"/>
                </a:solidFill>
                <a:effectLst/>
                <a:latin typeface="Gill Sans MT" panose="020B0502020104020203" pitchFamily="34" charset="0"/>
                <a:cs typeface="B Nazanin" panose="00000400000000000000" pitchFamily="2" charset="-78"/>
              </a:rPr>
              <a:t>گیت دارای یک ناحیه میانی به نام "منطقه آماده‌سازی" یا "ایندکس" است. این ناحیه محلی است که تغییرات قبل از انجام کامیت نهایی در آن جمع‌آوری و مرتب می‌شوند.</a:t>
            </a:r>
            <a:br>
              <a:rPr lang="fa-IR" sz="2000">
                <a:solidFill>
                  <a:schemeClr val="tx1"/>
                </a:solidFill>
                <a:latin typeface="Gill Sans MT" panose="020B0502020104020203" pitchFamily="34" charset="0"/>
                <a:cs typeface="B Nazanin" panose="00000400000000000000" pitchFamily="2" charset="-78"/>
              </a:rPr>
            </a:br>
            <a:r>
              <a:rPr lang="fa-IR" sz="2000" b="0" i="0">
                <a:solidFill>
                  <a:schemeClr val="tx1"/>
                </a:solidFill>
                <a:effectLst/>
                <a:latin typeface="Gill Sans MT" panose="020B0502020104020203" pitchFamily="34" charset="0"/>
                <a:cs typeface="B Nazanin" panose="00000400000000000000" pitchFamily="2" charset="-78"/>
              </a:rPr>
              <a:t>شما می‌توانید تغییرات خود را در این ناحیه بررسی کنید و تصمیم بگیرید کدام تغییرات را در کامیت نهایی شامل کنید. این ویژگی به شما کمک می‌کند تا کامیت‌های تمیز و سازمان‌یافته‌تری داشته باشید.</a:t>
            </a:r>
            <a:endParaRPr lang="en-US" sz="2000" b="0" i="0">
              <a:solidFill>
                <a:schemeClr val="tx1"/>
              </a:solidFill>
              <a:effectLst/>
              <a:latin typeface="Segoe UI Variable Small" pitchFamily="2" charset="0"/>
              <a:cs typeface="B Nazanin" panose="00000400000000000000" pitchFamily="2" charset="-78"/>
            </a:endParaRPr>
          </a:p>
          <a:p>
            <a:pPr algn="r" rtl="1">
              <a:buFont typeface="Arial" panose="020B0604020202020204" pitchFamily="34" charset="0"/>
              <a:buChar char="•"/>
            </a:pPr>
            <a:r>
              <a:rPr lang="en-US" sz="2000" b="0" i="0">
                <a:solidFill>
                  <a:schemeClr val="tx1"/>
                </a:solidFill>
                <a:effectLst/>
                <a:latin typeface="Segoe UI Variable Small" pitchFamily="2" charset="0"/>
                <a:cs typeface="B Nazanin" panose="00000400000000000000" pitchFamily="2" charset="-78"/>
              </a:rPr>
              <a:t>Repository</a:t>
            </a:r>
            <a:r>
              <a:rPr lang="fa-IR" sz="2000" b="0" i="0">
                <a:solidFill>
                  <a:schemeClr val="tx1"/>
                </a:solidFill>
                <a:effectLst/>
                <a:latin typeface="Segoe UI Variable Small" pitchFamily="2" charset="0"/>
                <a:cs typeface="B Nazanin" panose="00000400000000000000" pitchFamily="2" charset="-78"/>
              </a:rPr>
              <a:t> :</a:t>
            </a:r>
            <a:endParaRPr lang="en-US" sz="2000" b="0" i="0">
              <a:solidFill>
                <a:schemeClr val="tx1"/>
              </a:solidFill>
              <a:effectLst/>
              <a:latin typeface="Segoe UI Variable Small" pitchFamily="2" charset="0"/>
              <a:cs typeface="B Nazanin" panose="00000400000000000000" pitchFamily="2" charset="-78"/>
            </a:endParaRPr>
          </a:p>
          <a:p>
            <a:pPr marL="596900" lvl="1" indent="0" algn="r" rtl="1">
              <a:buNone/>
            </a:pPr>
            <a:r>
              <a:rPr lang="fa-IR" sz="2000" b="0" i="0">
                <a:solidFill>
                  <a:schemeClr val="tx1"/>
                </a:solidFill>
                <a:effectLst/>
                <a:latin typeface="Gill Sans MT" panose="020B0502020104020203" pitchFamily="34" charset="0"/>
                <a:cs typeface="B Nazanin" panose="00000400000000000000" pitchFamily="2" charset="-78"/>
              </a:rPr>
              <a:t>مخزن، فضای مجازی ذخیره‌سازی پروژه شماست. این فضا به شما امکان می‌دهد نسخه‌های مختلف کد خود را ذخیره کنید و هر زمان که نیاز دارید به آن‌ها دسترسی پیدا کنید.</a:t>
            </a:r>
            <a:endParaRPr lang="en-US" sz="2000" b="0" i="0">
              <a:solidFill>
                <a:schemeClr val="tx1"/>
              </a:solidFill>
              <a:effectLst/>
              <a:latin typeface="Segoe UI Variable Small" pitchFamily="2" charset="0"/>
              <a:cs typeface="B Nazanin" panose="00000400000000000000" pitchFamily="2" charset="-78"/>
            </a:endParaRPr>
          </a:p>
        </p:txBody>
      </p:sp>
    </p:spTree>
    <p:extLst>
      <p:ext uri="{BB962C8B-B14F-4D97-AF65-F5344CB8AC3E}">
        <p14:creationId xmlns:p14="http://schemas.microsoft.com/office/powerpoint/2010/main" val="1495324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4B530-C76C-383C-B0CD-127305D190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B6BBD2-BC02-50AB-1519-3F249994C45F}"/>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Area</a:t>
            </a:r>
            <a:r>
              <a:rPr lang="fa-IR" sz="2800">
                <a:solidFill>
                  <a:srgbClr val="C39113"/>
                </a:solidFill>
                <a:cs typeface="B Roya" panose="00000400000000000000" pitchFamily="2" charset="-78"/>
              </a:rPr>
              <a:t> ها در گیت</a:t>
            </a:r>
            <a:endParaRPr lang="en-US" sz="2800">
              <a:solidFill>
                <a:srgbClr val="C39113"/>
              </a:solidFill>
              <a:cs typeface="B Roya" panose="00000400000000000000" pitchFamily="2" charset="-78"/>
            </a:endParaRPr>
          </a:p>
        </p:txBody>
      </p:sp>
      <p:sp>
        <p:nvSpPr>
          <p:cNvPr id="5" name="Rectangle 2">
            <a:extLst>
              <a:ext uri="{FF2B5EF4-FFF2-40B4-BE49-F238E27FC236}">
                <a16:creationId xmlns:a16="http://schemas.microsoft.com/office/drawing/2014/main" id="{6789DD52-E24B-E37C-3A47-5FE9E071E5FB}"/>
              </a:ext>
            </a:extLst>
          </p:cNvPr>
          <p:cNvSpPr>
            <a:spLocks noGrp="1" noChangeArrowheads="1"/>
          </p:cNvSpPr>
          <p:nvPr>
            <p:ph type="subTitle" idx="1"/>
          </p:nvPr>
        </p:nvSpPr>
        <p:spPr bwMode="auto">
          <a:xfrm>
            <a:off x="720001" y="4151385"/>
            <a:ext cx="7710775" cy="41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lgn="ctr" rtl="1">
              <a:buNone/>
            </a:pPr>
            <a:r>
              <a:rPr lang="en-US" sz="1800" b="0" i="0">
                <a:solidFill>
                  <a:srgbClr val="1D1D1D"/>
                </a:solidFill>
                <a:effectLst/>
                <a:latin typeface="Segoe UI Variable Small" pitchFamily="2" charset="0"/>
                <a:ea typeface="Poppins" panose="00000500000000000000" pitchFamily="2" charset="0"/>
                <a:cs typeface="B Nazanin" panose="00000400000000000000" pitchFamily="2" charset="-78"/>
              </a:rPr>
              <a:t>Ref :</a:t>
            </a:r>
            <a:r>
              <a:rPr lang="en-US" sz="1800" b="0" i="0">
                <a:solidFill>
                  <a:srgbClr val="1D1D1D"/>
                </a:solidFill>
                <a:effectLst/>
                <a:latin typeface="Segoe UI Variable Small" pitchFamily="2" charset="0"/>
                <a:ea typeface="Poppins" panose="00000500000000000000" pitchFamily="2" charset="0"/>
                <a:cs typeface="B Nazanin" panose="00000400000000000000" pitchFamily="2" charset="-78"/>
                <a:hlinkClick r:id="rId2"/>
              </a:rPr>
              <a:t>https://git-scm.com/about/staging-area</a:t>
            </a:r>
            <a:endParaRPr lang="en-GB" sz="2800">
              <a:effectLst/>
            </a:endParaRPr>
          </a:p>
        </p:txBody>
      </p:sp>
      <p:pic>
        <p:nvPicPr>
          <p:cNvPr id="2" name="Picture 1">
            <a:extLst>
              <a:ext uri="{FF2B5EF4-FFF2-40B4-BE49-F238E27FC236}">
                <a16:creationId xmlns:a16="http://schemas.microsoft.com/office/drawing/2014/main" id="{F4991679-4B95-33D6-C80D-6B614E2E45F5}"/>
              </a:ext>
            </a:extLst>
          </p:cNvPr>
          <p:cNvPicPr>
            <a:picLocks noChangeAspect="1"/>
          </p:cNvPicPr>
          <p:nvPr/>
        </p:nvPicPr>
        <p:blipFill>
          <a:blip r:embed="rId3"/>
          <a:stretch>
            <a:fillRect/>
          </a:stretch>
        </p:blipFill>
        <p:spPr>
          <a:xfrm>
            <a:off x="2503284" y="1257038"/>
            <a:ext cx="4137431" cy="2388370"/>
          </a:xfrm>
          <a:prstGeom prst="rect">
            <a:avLst/>
          </a:prstGeom>
        </p:spPr>
      </p:pic>
    </p:spTree>
    <p:extLst>
      <p:ext uri="{BB962C8B-B14F-4D97-AF65-F5344CB8AC3E}">
        <p14:creationId xmlns:p14="http://schemas.microsoft.com/office/powerpoint/2010/main" val="4273064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2774E3E6-71CD-2A06-E262-BD3BA749A1A9}"/>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33F4C907-40F4-162F-285A-BD03CD741186}"/>
              </a:ext>
            </a:extLst>
          </p:cNvPr>
          <p:cNvSpPr txBox="1">
            <a:spLocks noGrp="1"/>
          </p:cNvSpPr>
          <p:nvPr>
            <p:ph type="title"/>
          </p:nvPr>
        </p:nvSpPr>
        <p:spPr>
          <a:xfrm>
            <a:off x="733479" y="2303605"/>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4000">
                <a:solidFill>
                  <a:srgbClr val="C39113"/>
                </a:solidFill>
                <a:cs typeface="B Roya" panose="00000400000000000000" pitchFamily="2" charset="-78"/>
              </a:rPr>
              <a:t>شروع کار با</a:t>
            </a:r>
            <a:r>
              <a:rPr lang="en-US" sz="4000">
                <a:solidFill>
                  <a:srgbClr val="C39113"/>
                </a:solidFill>
                <a:cs typeface="B Roya" panose="00000400000000000000" pitchFamily="2" charset="-78"/>
              </a:rPr>
              <a:t> Git </a:t>
            </a:r>
            <a:r>
              <a:rPr lang="fa-IR" sz="4000">
                <a:solidFill>
                  <a:srgbClr val="C39113"/>
                </a:solidFill>
                <a:cs typeface="B Roya" panose="00000400000000000000" pitchFamily="2" charset="-78"/>
              </a:rPr>
              <a:t>و </a:t>
            </a:r>
            <a:r>
              <a:rPr lang="en-US" sz="4000">
                <a:solidFill>
                  <a:srgbClr val="C39113"/>
                </a:solidFill>
                <a:cs typeface="B Roya" panose="00000400000000000000" pitchFamily="2" charset="-78"/>
              </a:rPr>
              <a:t>GitHub</a:t>
            </a:r>
            <a:endParaRPr sz="4000" dirty="0">
              <a:solidFill>
                <a:srgbClr val="C39113"/>
              </a:solidFill>
              <a:cs typeface="B Roya" panose="00000400000000000000" pitchFamily="2" charset="-78"/>
            </a:endParaRPr>
          </a:p>
        </p:txBody>
      </p:sp>
      <p:grpSp>
        <p:nvGrpSpPr>
          <p:cNvPr id="1951" name="Google Shape;1951;p49">
            <a:extLst>
              <a:ext uri="{FF2B5EF4-FFF2-40B4-BE49-F238E27FC236}">
                <a16:creationId xmlns:a16="http://schemas.microsoft.com/office/drawing/2014/main" id="{6E66B1FB-2260-B339-E918-533C35C3C1E9}"/>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D96B18C2-76B3-6D1D-96AD-AC0793A457F3}"/>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4CA5054F-F60F-4485-CED2-C11B029D7447}"/>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E8D0B25E-BBF1-B0BB-4AF9-D1492211F100}"/>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2BF6D166-9223-6C2C-5859-57941A61C4BA}"/>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CD5C2400-AB63-1810-427C-40EAECE289D1}"/>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9B886B95-8367-B3BB-B6CC-2254B4EFB00A}"/>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85E66CE8-FF2E-1CAF-29FF-8A8F54DBDB0A}"/>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7251B833-EB83-2B52-3DA9-D830C296DF02}"/>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854D9DD9-F1D0-E068-9033-40EF489CACB6}"/>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CD2BE75B-2DE4-4548-392F-DAE37A4550A5}"/>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7D2677A1-A4AA-9C64-4DA3-75F71992B5B2}"/>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BAF49233-FF0E-523D-F544-3E473A52EAE4}"/>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717B56A5-C58B-4E95-AA3B-D09AC235948F}"/>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E8093BA6-3B44-E983-F1FD-F5488524BE56}"/>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436E5C30-F527-773D-C8AF-1599FB2C4FEE}"/>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1DC97D7F-CB29-29B7-67B0-EDEB056D6DB6}"/>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5A1446CC-005A-22F1-263D-C4874472E9A5}"/>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BD935574-9F67-8448-CECE-DEDAA3CB959A}"/>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F8023F6D-0368-A54C-0F41-D308BED47BA1}"/>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123D6469-8E90-3151-281C-FC25C41FB376}"/>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8419B64B-5D69-FE78-F4E8-6C10B0BE675E}"/>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C2F9F324-1089-84C6-22A9-E3DCF974F4C1}"/>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FC0CF0A7-E780-0BBF-0F16-759E241D868A}"/>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F962A92B-FDA2-BF95-A3D6-E5E434980B7A}"/>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419DA7EF-9B1E-8E5F-ECD3-B5FB14A479D3}"/>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7D4705FA-D1D3-5ABE-4111-25CD9615324A}"/>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8DA55EE2-C050-68EF-9DFE-7C37096D4C31}"/>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D40D02F3-0331-145E-DCDC-0D9BD26D380C}"/>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44C77324-7D9C-B353-F9DC-141E48B0216B}"/>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67A1F709-C751-B1BD-2ED5-C7401A1C369B}"/>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67974398-1C9A-3621-03B2-A3DA2FF4F7A7}"/>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C92EB33A-E45F-872C-0AE7-188EDEC9B1D6}"/>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A86FE589-6F11-BDDB-C38C-86EB157799A0}"/>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611B4148-89C3-5F12-20B4-972A21D99C20}"/>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AA0EDB1E-B03B-4DBC-83F0-B6CD3CC38F8F}"/>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38E163A5-D085-0B1A-657F-7B136EAD6129}"/>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0C67FFB2-BF5D-EB9C-7052-6EC1EE3CEDA8}"/>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C1BB11BC-01C4-3EA8-32F8-760F80E9818E}"/>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3E48818A-2A41-373E-011C-E122DBF05E76}"/>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DE8CD4FE-03A0-6904-4D0B-E208A61C9EE1}"/>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36B4561F-FF38-7BFE-0618-DF14782859A1}"/>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B8568343-B8A8-D8B3-BE1B-C0C2B28B9890}"/>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CD905A7B-503C-DA22-57BD-C0CD8D8D3005}"/>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557D3C31-D7EF-8CF6-B129-4C8907D90CB3}"/>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9709AFEC-D33A-BF99-E375-9E04C7E15F77}"/>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D29ED405-89E0-2682-5924-2AB5938EE958}"/>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8FDF6E52-E7AD-31BA-9504-CAA3BE2543F2}"/>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A6C4E9AE-7794-888B-7123-A58EB5A23991}"/>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DE88C14E-5BFE-CD9F-81E4-EFE4F9A639E3}"/>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D42DE465-EE66-B11F-078C-D8B3C9ABE1FA}"/>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0FE94D22-FD1A-3411-A00E-B40330FD5832}"/>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C19341F9-9D36-2008-D461-96180CD10720}"/>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D9289AD2-B0EE-3576-42E3-DCFB44AE760B}"/>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59448CF4-59A2-A8EE-0056-DC3F9BF74F49}"/>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9288090B-DED6-4309-2A43-FE8ED7BC6642}"/>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BF57C3BF-4495-23BB-6CCC-B109E9420A00}"/>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A6FCD4AC-780A-946A-98DB-2360DB55B7CF}"/>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CEA71EE5-AE12-4E1C-C795-A1DA5D1C3F31}"/>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95A1F4F8-C79D-CA2E-2125-C02B974B9BE2}"/>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31DA4659-D0F3-783A-7901-E717E1A7EDE4}"/>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46A88D75-93F3-15E5-602F-F507E484881E}"/>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31E2D32C-9DD9-8A3D-104E-3DB3E50A7F8E}"/>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AEB41FD0-3DF3-FB02-0B9C-771695B846FD}"/>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4325FFA9-CA85-2C57-392D-F9564CFD0B2C}"/>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93C388C4-1675-FF53-0A71-9141655F2210}"/>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DFBA6C79-CB50-D5BB-CDCC-9EF2D184089E}"/>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C376F060-D59A-CFC8-4705-DBD04BDED84D}"/>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C9F32F81-E119-D416-EC1B-264C5FF38944}"/>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0CE220A8-4207-1827-F0AC-DEF3AF7FB9EB}"/>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C6B2766B-2DD2-59B1-8E5D-1807376F024B}"/>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1381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260C-D570-0F7E-E7DD-466CFC652B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82136A-AB6E-2D43-0ECD-9A6C8EACDA9F}"/>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ساخت مخزن </a:t>
            </a:r>
            <a:r>
              <a:rPr lang="en-US" sz="2800">
                <a:solidFill>
                  <a:srgbClr val="C39113"/>
                </a:solidFill>
                <a:cs typeface="B Roya" panose="00000400000000000000" pitchFamily="2" charset="-78"/>
              </a:rPr>
              <a:t>GitHub</a:t>
            </a:r>
          </a:p>
        </p:txBody>
      </p:sp>
      <p:sp>
        <p:nvSpPr>
          <p:cNvPr id="5" name="Rectangle 2">
            <a:extLst>
              <a:ext uri="{FF2B5EF4-FFF2-40B4-BE49-F238E27FC236}">
                <a16:creationId xmlns:a16="http://schemas.microsoft.com/office/drawing/2014/main" id="{D1CC8E91-3466-B945-8699-487C36E86FD9}"/>
              </a:ext>
            </a:extLst>
          </p:cNvPr>
          <p:cNvSpPr>
            <a:spLocks noGrp="1" noChangeArrowheads="1"/>
          </p:cNvSpPr>
          <p:nvPr>
            <p:ph type="subTitle" idx="1"/>
          </p:nvPr>
        </p:nvSpPr>
        <p:spPr bwMode="auto">
          <a:xfrm>
            <a:off x="616362" y="1240687"/>
            <a:ext cx="771077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lgn="r" rtl="1">
              <a:buNone/>
            </a:pPr>
            <a:r>
              <a:rPr lang="fa-IR" sz="2000" b="0" i="0">
                <a:solidFill>
                  <a:schemeClr val="tx1"/>
                </a:solidFill>
                <a:effectLst/>
                <a:latin typeface="Segoe UI Variable Small" pitchFamily="2" charset="0"/>
                <a:cs typeface="B Nazanin" panose="00000400000000000000" pitchFamily="2" charset="-78"/>
              </a:rPr>
              <a:t>برای شروع کار با </a:t>
            </a:r>
            <a:r>
              <a:rPr lang="en-US" sz="2000" b="0" i="0">
                <a:solidFill>
                  <a:schemeClr val="tx1"/>
                </a:solidFill>
                <a:effectLst/>
                <a:latin typeface="Segoe UI Variable Small" pitchFamily="2" charset="0"/>
                <a:cs typeface="B Nazanin" panose="00000400000000000000" pitchFamily="2" charset="-78"/>
              </a:rPr>
              <a:t>Git</a:t>
            </a:r>
            <a:r>
              <a:rPr lang="fa-IR" sz="2000" b="0" i="0">
                <a:solidFill>
                  <a:schemeClr val="tx1"/>
                </a:solidFill>
                <a:effectLst/>
                <a:latin typeface="Segoe UI Variable Small" pitchFamily="2" charset="0"/>
                <a:cs typeface="B Nazanin" panose="00000400000000000000" pitchFamily="2" charset="-78"/>
              </a:rPr>
              <a:t> ابتدا به یک مخزن </a:t>
            </a:r>
            <a:r>
              <a:rPr lang="en-US" sz="2000" b="0" i="0">
                <a:solidFill>
                  <a:schemeClr val="tx1"/>
                </a:solidFill>
                <a:effectLst/>
                <a:latin typeface="Segoe UI Variable Small" pitchFamily="2" charset="0"/>
                <a:cs typeface="B Nazanin" panose="00000400000000000000" pitchFamily="2" charset="-78"/>
              </a:rPr>
              <a:t>GitHub</a:t>
            </a:r>
            <a:r>
              <a:rPr lang="fa-IR" sz="2000" b="0" i="0">
                <a:solidFill>
                  <a:schemeClr val="tx1"/>
                </a:solidFill>
                <a:effectLst/>
                <a:latin typeface="Segoe UI Variable Small" pitchFamily="2" charset="0"/>
                <a:cs typeface="B Nazanin" panose="00000400000000000000" pitchFamily="2" charset="-78"/>
              </a:rPr>
              <a:t> احتیا</a:t>
            </a:r>
            <a:r>
              <a:rPr lang="fa-IR" sz="2000">
                <a:solidFill>
                  <a:schemeClr val="tx1"/>
                </a:solidFill>
                <a:latin typeface="Segoe UI Variable Small" pitchFamily="2" charset="0"/>
                <a:cs typeface="B Nazanin" panose="00000400000000000000" pitchFamily="2" charset="-78"/>
              </a:rPr>
              <a:t>ج داریم.</a:t>
            </a:r>
            <a:endParaRPr lang="fa-IR" sz="2000" b="0" i="0">
              <a:solidFill>
                <a:schemeClr val="tx1"/>
              </a:solidFill>
              <a:effectLst/>
              <a:latin typeface="Segoe UI Variable Small" pitchFamily="2" charset="0"/>
              <a:cs typeface="B Nazanin" panose="00000400000000000000" pitchFamily="2" charset="-78"/>
            </a:endParaRPr>
          </a:p>
          <a:p>
            <a:pPr marL="139700" indent="0" algn="r" rtl="1">
              <a:buNone/>
            </a:pPr>
            <a:r>
              <a:rPr lang="fa-IR" sz="2000">
                <a:solidFill>
                  <a:schemeClr val="tx1"/>
                </a:solidFill>
                <a:latin typeface="Segoe UI Variable Small" pitchFamily="2" charset="0"/>
                <a:cs typeface="B Nazanin" panose="00000400000000000000" pitchFamily="2" charset="-78"/>
              </a:rPr>
              <a:t>وارد اکانت </a:t>
            </a:r>
            <a:r>
              <a:rPr lang="en-US" sz="2000">
                <a:solidFill>
                  <a:schemeClr val="tx1"/>
                </a:solidFill>
                <a:latin typeface="Segoe UI Variable Small" pitchFamily="2" charset="0"/>
                <a:cs typeface="B Nazanin" panose="00000400000000000000" pitchFamily="2" charset="-78"/>
              </a:rPr>
              <a:t>GitHub</a:t>
            </a:r>
            <a:r>
              <a:rPr lang="fa-IR" sz="2000">
                <a:solidFill>
                  <a:schemeClr val="tx1"/>
                </a:solidFill>
                <a:latin typeface="Segoe UI Variable Small" pitchFamily="2" charset="0"/>
                <a:cs typeface="B Nazanin" panose="00000400000000000000" pitchFamily="2" charset="-78"/>
              </a:rPr>
              <a:t> خود شده و از </a:t>
            </a:r>
            <a:r>
              <a:rPr lang="en-US" sz="2000">
                <a:solidFill>
                  <a:schemeClr val="tx1"/>
                </a:solidFill>
                <a:latin typeface="Segoe UI Variable Small" pitchFamily="2" charset="0"/>
                <a:cs typeface="B Nazanin" panose="00000400000000000000" pitchFamily="2" charset="-78"/>
              </a:rPr>
              <a:t>your repositories</a:t>
            </a:r>
            <a:r>
              <a:rPr lang="fa-IR" sz="2000">
                <a:solidFill>
                  <a:schemeClr val="tx1"/>
                </a:solidFill>
                <a:latin typeface="Segoe UI Variable Small" pitchFamily="2" charset="0"/>
                <a:cs typeface="B Nazanin" panose="00000400000000000000" pitchFamily="2" charset="-78"/>
              </a:rPr>
              <a:t> گزینه </a:t>
            </a:r>
            <a:r>
              <a:rPr lang="en-US" sz="2000">
                <a:solidFill>
                  <a:schemeClr val="tx1"/>
                </a:solidFill>
                <a:latin typeface="Segoe UI Variable Small" pitchFamily="2" charset="0"/>
                <a:cs typeface="B Nazanin" panose="00000400000000000000" pitchFamily="2" charset="-78"/>
              </a:rPr>
              <a:t>New</a:t>
            </a:r>
            <a:r>
              <a:rPr lang="fa-IR" sz="2000">
                <a:solidFill>
                  <a:schemeClr val="tx1"/>
                </a:solidFill>
                <a:latin typeface="Segoe UI Variable Small" pitchFamily="2" charset="0"/>
                <a:cs typeface="B Nazanin" panose="00000400000000000000" pitchFamily="2" charset="-78"/>
              </a:rPr>
              <a:t> را انتخاب کنید.</a:t>
            </a:r>
            <a:endParaRPr lang="en-US" sz="2000" b="0" i="0">
              <a:solidFill>
                <a:schemeClr val="tx1"/>
              </a:solidFill>
              <a:effectLst/>
              <a:latin typeface="Segoe UI Variable Small" pitchFamily="2" charset="0"/>
              <a:cs typeface="B Nazanin" panose="00000400000000000000" pitchFamily="2" charset="-78"/>
            </a:endParaRPr>
          </a:p>
        </p:txBody>
      </p:sp>
      <p:pic>
        <p:nvPicPr>
          <p:cNvPr id="2" name="Picture 1">
            <a:extLst>
              <a:ext uri="{FF2B5EF4-FFF2-40B4-BE49-F238E27FC236}">
                <a16:creationId xmlns:a16="http://schemas.microsoft.com/office/drawing/2014/main" id="{9D50E414-5871-DB73-153C-6654C85F6E07}"/>
              </a:ext>
            </a:extLst>
          </p:cNvPr>
          <p:cNvPicPr>
            <a:picLocks noChangeAspect="1"/>
          </p:cNvPicPr>
          <p:nvPr/>
        </p:nvPicPr>
        <p:blipFill>
          <a:blip r:embed="rId2"/>
          <a:stretch>
            <a:fillRect/>
          </a:stretch>
        </p:blipFill>
        <p:spPr>
          <a:xfrm>
            <a:off x="716612" y="2571750"/>
            <a:ext cx="7710776" cy="677871"/>
          </a:xfrm>
          <a:prstGeom prst="rect">
            <a:avLst/>
          </a:prstGeom>
        </p:spPr>
      </p:pic>
    </p:spTree>
    <p:extLst>
      <p:ext uri="{BB962C8B-B14F-4D97-AF65-F5344CB8AC3E}">
        <p14:creationId xmlns:p14="http://schemas.microsoft.com/office/powerpoint/2010/main" val="1958957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AB121-B0D6-E941-AAA7-4435E30947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ADD79D-2688-083A-AC52-8C8B327261B4}"/>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ساخت مخزن </a:t>
            </a:r>
            <a:r>
              <a:rPr lang="en-US" sz="2800">
                <a:solidFill>
                  <a:srgbClr val="C39113"/>
                </a:solidFill>
                <a:cs typeface="B Roya" panose="00000400000000000000" pitchFamily="2" charset="-78"/>
              </a:rPr>
              <a:t>GitHub</a:t>
            </a:r>
          </a:p>
        </p:txBody>
      </p:sp>
      <p:sp>
        <p:nvSpPr>
          <p:cNvPr id="5" name="Rectangle 2">
            <a:extLst>
              <a:ext uri="{FF2B5EF4-FFF2-40B4-BE49-F238E27FC236}">
                <a16:creationId xmlns:a16="http://schemas.microsoft.com/office/drawing/2014/main" id="{34AF6D69-B073-A5C9-9F7A-A288810F1896}"/>
              </a:ext>
            </a:extLst>
          </p:cNvPr>
          <p:cNvSpPr>
            <a:spLocks noGrp="1" noChangeArrowheads="1"/>
          </p:cNvSpPr>
          <p:nvPr>
            <p:ph type="subTitle" idx="1"/>
          </p:nvPr>
        </p:nvSpPr>
        <p:spPr bwMode="auto">
          <a:xfrm>
            <a:off x="438911" y="836126"/>
            <a:ext cx="7940045"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82600" indent="-342900" algn="r" rtl="1">
              <a:buFont typeface="Arial" panose="020B0604020202020204" pitchFamily="34" charset="0"/>
              <a:buChar char="•"/>
            </a:pPr>
            <a:r>
              <a:rPr lang="fa-IR" sz="2000" b="0" i="0">
                <a:solidFill>
                  <a:schemeClr val="tx1"/>
                </a:solidFill>
                <a:effectLst/>
                <a:cs typeface="B Nazanin" panose="00000400000000000000" pitchFamily="2" charset="-78"/>
              </a:rPr>
              <a:t>در صفحه‌ی باز شده نام مناسبی برای مخزن خود انتخاب کنید. توجه کنید که استفاده از </a:t>
            </a:r>
            <a:r>
              <a:rPr lang="en-US" sz="2000" b="0" i="0">
                <a:solidFill>
                  <a:schemeClr val="tx1"/>
                </a:solidFill>
                <a:effectLst/>
                <a:cs typeface="B Nazanin" panose="00000400000000000000" pitchFamily="2" charset="-78"/>
              </a:rPr>
              <a:t>space</a:t>
            </a:r>
            <a:r>
              <a:rPr lang="fa-IR" sz="2000" b="0" i="0">
                <a:solidFill>
                  <a:schemeClr val="tx1"/>
                </a:solidFill>
                <a:effectLst/>
                <a:cs typeface="B Nazanin" panose="00000400000000000000" pitchFamily="2" charset="-78"/>
              </a:rPr>
              <a:t> مجاز نبوده و به طور جایگزین می‌توانید از </a:t>
            </a:r>
            <a:r>
              <a:rPr lang="en-US" sz="2000" b="0" i="0">
                <a:solidFill>
                  <a:schemeClr val="tx1"/>
                </a:solidFill>
                <a:effectLst/>
                <a:cs typeface="B Nazanin" panose="00000400000000000000" pitchFamily="2" charset="-78"/>
              </a:rPr>
              <a:t>–</a:t>
            </a:r>
            <a:r>
              <a:rPr lang="fa-IR" sz="2000" b="0" i="0">
                <a:solidFill>
                  <a:schemeClr val="tx1"/>
                </a:solidFill>
                <a:effectLst/>
                <a:cs typeface="B Nazanin" panose="00000400000000000000" pitchFamily="2" charset="-78"/>
              </a:rPr>
              <a:t> یا </a:t>
            </a:r>
            <a:r>
              <a:rPr lang="en-US" sz="2000" b="0" i="0">
                <a:solidFill>
                  <a:schemeClr val="tx1"/>
                </a:solidFill>
                <a:effectLst/>
                <a:cs typeface="B Nazanin" panose="00000400000000000000" pitchFamily="2" charset="-78"/>
              </a:rPr>
              <a:t>_</a:t>
            </a:r>
            <a:r>
              <a:rPr lang="fa-IR" sz="2000" b="0" i="0">
                <a:solidFill>
                  <a:schemeClr val="tx1"/>
                </a:solidFill>
                <a:effectLst/>
                <a:cs typeface="B Nazanin" panose="00000400000000000000" pitchFamily="2" charset="-78"/>
              </a:rPr>
              <a:t> استفاده کنید.</a:t>
            </a:r>
          </a:p>
          <a:p>
            <a:pPr marL="482600" indent="-342900" algn="r" rtl="1">
              <a:buFont typeface="Arial" panose="020B0604020202020204" pitchFamily="34" charset="0"/>
              <a:buChar char="•"/>
            </a:pPr>
            <a:r>
              <a:rPr lang="fa-IR" sz="2000">
                <a:solidFill>
                  <a:schemeClr val="tx1"/>
                </a:solidFill>
                <a:cs typeface="B Nazanin" panose="00000400000000000000" pitchFamily="2" charset="-78"/>
              </a:rPr>
              <a:t>در بخش </a:t>
            </a:r>
            <a:r>
              <a:rPr lang="en-US" sz="2000">
                <a:solidFill>
                  <a:schemeClr val="tx1"/>
                </a:solidFill>
                <a:cs typeface="B Nazanin" panose="00000400000000000000" pitchFamily="2" charset="-78"/>
              </a:rPr>
              <a:t>Description</a:t>
            </a:r>
            <a:r>
              <a:rPr lang="fa-IR" sz="2000">
                <a:solidFill>
                  <a:schemeClr val="tx1"/>
                </a:solidFill>
                <a:cs typeface="B Nazanin" panose="00000400000000000000" pitchFamily="2" charset="-78"/>
              </a:rPr>
              <a:t> می‌توانید توضیحی مختصر درباره پروژه اضافه کنید.</a:t>
            </a:r>
          </a:p>
          <a:p>
            <a:pPr marL="482600" indent="-342900" algn="r" rtl="1">
              <a:buFont typeface="Arial" panose="020B0604020202020204" pitchFamily="34" charset="0"/>
              <a:buChar char="•"/>
            </a:pPr>
            <a:r>
              <a:rPr lang="fa-IR" sz="2000" b="0" i="0">
                <a:solidFill>
                  <a:schemeClr val="tx1"/>
                </a:solidFill>
                <a:effectLst/>
                <a:cs typeface="B Nazanin" panose="00000400000000000000" pitchFamily="2" charset="-78"/>
              </a:rPr>
              <a:t>در بخش دسترسی می</a:t>
            </a:r>
            <a:r>
              <a:rPr lang="fa-IR" sz="2000">
                <a:solidFill>
                  <a:schemeClr val="tx1"/>
                </a:solidFill>
                <a:cs typeface="B Nazanin" panose="00000400000000000000" pitchFamily="2" charset="-78"/>
              </a:rPr>
              <a:t>‌توانید انتخاب کنید که چه کسانی توانایی مشاهده و دسترسی به مخزن را داشته باشند.</a:t>
            </a:r>
          </a:p>
          <a:p>
            <a:pPr marL="939800" lvl="1" indent="-342900" algn="r" rtl="1">
              <a:buFont typeface="Arial" panose="020B0604020202020204" pitchFamily="34" charset="0"/>
              <a:buChar char="•"/>
            </a:pPr>
            <a:r>
              <a:rPr lang="en-US" sz="2000">
                <a:solidFill>
                  <a:schemeClr val="tx1"/>
                </a:solidFill>
                <a:latin typeface="Gill Sans MT" panose="020B0502020104020203" pitchFamily="34" charset="0"/>
                <a:cs typeface="B Nazanin" panose="00000400000000000000" pitchFamily="2" charset="-78"/>
              </a:rPr>
              <a:t>Public</a:t>
            </a:r>
            <a:r>
              <a:rPr lang="fa-IR" sz="2000">
                <a:solidFill>
                  <a:schemeClr val="tx1"/>
                </a:solidFill>
                <a:latin typeface="Gill Sans MT" panose="020B0502020104020203" pitchFamily="34" charset="0"/>
                <a:cs typeface="B Nazanin" panose="00000400000000000000" pitchFamily="2" charset="-78"/>
              </a:rPr>
              <a:t> : هر کسی می‌تواند به مخزن دسترسی داشته باشد.</a:t>
            </a:r>
          </a:p>
          <a:p>
            <a:pPr marL="939800" lvl="1" indent="-342900" algn="r" rtl="1">
              <a:buFont typeface="Arial" panose="020B0604020202020204" pitchFamily="34" charset="0"/>
              <a:buChar char="•"/>
            </a:pPr>
            <a:r>
              <a:rPr lang="en-US" sz="2000">
                <a:solidFill>
                  <a:schemeClr val="tx1"/>
                </a:solidFill>
                <a:latin typeface="Gill Sans MT" panose="020B0502020104020203" pitchFamily="34" charset="0"/>
                <a:cs typeface="B Nazanin" panose="00000400000000000000" pitchFamily="2" charset="-78"/>
              </a:rPr>
              <a:t>Private</a:t>
            </a:r>
            <a:r>
              <a:rPr lang="fa-IR" sz="2000">
                <a:solidFill>
                  <a:schemeClr val="tx1"/>
                </a:solidFill>
                <a:latin typeface="Gill Sans MT" panose="020B0502020104020203" pitchFamily="34" charset="0"/>
                <a:cs typeface="B Nazanin" panose="00000400000000000000" pitchFamily="2" charset="-78"/>
              </a:rPr>
              <a:t> : فقط خودتان و دیگر کسانی که شما مشخص می‌کنید به مخزن دسترسی خواهند داشت.</a:t>
            </a:r>
          </a:p>
          <a:p>
            <a:pPr marL="482600" indent="-342900" algn="r" rtl="1">
              <a:buFont typeface="Arial" panose="020B0604020202020204" pitchFamily="34" charset="0"/>
              <a:buChar char="•"/>
            </a:pPr>
            <a:r>
              <a:rPr lang="fa-IR" sz="2000">
                <a:solidFill>
                  <a:schemeClr val="tx1"/>
                </a:solidFill>
                <a:cs typeface="B Nazanin" panose="00000400000000000000" pitchFamily="2" charset="-78"/>
              </a:rPr>
              <a:t>در نهایت گزینه </a:t>
            </a:r>
            <a:r>
              <a:rPr lang="en-US" sz="2000">
                <a:solidFill>
                  <a:schemeClr val="tx1"/>
                </a:solidFill>
                <a:cs typeface="B Nazanin" panose="00000400000000000000" pitchFamily="2" charset="-78"/>
              </a:rPr>
              <a:t>Create repository</a:t>
            </a:r>
            <a:r>
              <a:rPr lang="fa-IR" sz="2000">
                <a:solidFill>
                  <a:schemeClr val="tx1"/>
                </a:solidFill>
                <a:cs typeface="B Nazanin" panose="00000400000000000000" pitchFamily="2" charset="-78"/>
              </a:rPr>
              <a:t> را انتخاب کنید.</a:t>
            </a:r>
          </a:p>
          <a:p>
            <a:pPr marL="139700" indent="0" algn="r" rtl="1">
              <a:buNone/>
            </a:pPr>
            <a:r>
              <a:rPr lang="fa-IR" sz="2000">
                <a:solidFill>
                  <a:schemeClr val="tx1"/>
                </a:solidFill>
                <a:cs typeface="B Nazanin" panose="00000400000000000000" pitchFamily="2" charset="-78"/>
              </a:rPr>
              <a:t>صفحه مربوط به مخزن برای شما باز می‌شود و پس از این می‌توانید از طریق منوی صفحه اصلی </a:t>
            </a:r>
            <a:r>
              <a:rPr lang="en-US" sz="2000">
                <a:solidFill>
                  <a:schemeClr val="tx1"/>
                </a:solidFill>
                <a:cs typeface="B Nazanin" panose="00000400000000000000" pitchFamily="2" charset="-78"/>
              </a:rPr>
              <a:t>GitHub</a:t>
            </a:r>
            <a:r>
              <a:rPr lang="fa-IR" sz="2000">
                <a:solidFill>
                  <a:schemeClr val="tx1"/>
                </a:solidFill>
                <a:cs typeface="B Nazanin" panose="00000400000000000000" pitchFamily="2" charset="-78"/>
              </a:rPr>
              <a:t> یا آدرس </a:t>
            </a:r>
            <a:r>
              <a:rPr lang="en-GB" sz="2000" b="0" i="0">
                <a:solidFill>
                  <a:srgbClr val="000000"/>
                </a:solidFill>
                <a:effectLst/>
                <a:cs typeface="B Nazanin" panose="00000400000000000000" pitchFamily="2" charset="-78"/>
              </a:rPr>
              <a:t>https://github.com/your_username/repository_name</a:t>
            </a:r>
            <a:r>
              <a:rPr lang="en-GB" sz="2000">
                <a:cs typeface="B Nazanin" panose="00000400000000000000" pitchFamily="2" charset="-78"/>
              </a:rPr>
              <a:t> </a:t>
            </a:r>
            <a:r>
              <a:rPr lang="fa-IR" sz="2000">
                <a:cs typeface="B Nazanin" panose="00000400000000000000" pitchFamily="2" charset="-78"/>
              </a:rPr>
              <a:t> به آن دسترسی داشته باشید.</a:t>
            </a:r>
            <a:br>
              <a:rPr lang="en-GB" sz="2000">
                <a:cs typeface="B Nazanin" panose="00000400000000000000" pitchFamily="2" charset="-78"/>
              </a:rPr>
            </a:br>
            <a:endParaRPr lang="fa-IR" sz="2000">
              <a:solidFill>
                <a:schemeClr val="tx1"/>
              </a:solidFill>
              <a:cs typeface="B Nazanin" panose="00000400000000000000" pitchFamily="2" charset="-78"/>
            </a:endParaRPr>
          </a:p>
        </p:txBody>
      </p:sp>
    </p:spTree>
    <p:extLst>
      <p:ext uri="{BB962C8B-B14F-4D97-AF65-F5344CB8AC3E}">
        <p14:creationId xmlns:p14="http://schemas.microsoft.com/office/powerpoint/2010/main" val="360653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3">
          <a:extLst>
            <a:ext uri="{FF2B5EF4-FFF2-40B4-BE49-F238E27FC236}">
              <a16:creationId xmlns:a16="http://schemas.microsoft.com/office/drawing/2014/main" id="{53A0FF1E-F3DB-122F-54AC-97E5B73CB483}"/>
            </a:ext>
          </a:extLst>
        </p:cNvPr>
        <p:cNvGrpSpPr/>
        <p:nvPr/>
      </p:nvGrpSpPr>
      <p:grpSpPr>
        <a:xfrm>
          <a:off x="0" y="0"/>
          <a:ext cx="0" cy="0"/>
          <a:chOff x="0" y="0"/>
          <a:chExt cx="0" cy="0"/>
        </a:xfrm>
      </p:grpSpPr>
      <p:sp>
        <p:nvSpPr>
          <p:cNvPr id="2074" name="Google Shape;2074;p51">
            <a:extLst>
              <a:ext uri="{FF2B5EF4-FFF2-40B4-BE49-F238E27FC236}">
                <a16:creationId xmlns:a16="http://schemas.microsoft.com/office/drawing/2014/main" id="{7E905E65-6DFF-5DD5-8991-12D2413D00C0}"/>
              </a:ext>
            </a:extLst>
          </p:cNvPr>
          <p:cNvSpPr txBox="1">
            <a:spLocks noGrp="1"/>
          </p:cNvSpPr>
          <p:nvPr>
            <p:ph type="title"/>
          </p:nvPr>
        </p:nvSpPr>
        <p:spPr>
          <a:xfrm>
            <a:off x="720125" y="285698"/>
            <a:ext cx="7704000"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cs typeface="B Roya" panose="00000400000000000000" pitchFamily="2" charset="-78"/>
              </a:rPr>
              <a:t>آشنایی با</a:t>
            </a:r>
            <a:r>
              <a:rPr lang="en" sz="2800">
                <a:solidFill>
                  <a:srgbClr val="C39113"/>
                </a:solidFill>
                <a:cs typeface="B Roya" panose="00000400000000000000" pitchFamily="2" charset="-78"/>
              </a:rPr>
              <a:t>JVM, JRE </a:t>
            </a:r>
            <a:r>
              <a:rPr lang="fa-IR" sz="2800">
                <a:solidFill>
                  <a:srgbClr val="C39113"/>
                </a:solidFill>
                <a:cs typeface="B Roya" panose="00000400000000000000" pitchFamily="2" charset="-78"/>
              </a:rPr>
              <a:t> و </a:t>
            </a:r>
            <a:r>
              <a:rPr lang="en-US" sz="2800">
                <a:solidFill>
                  <a:srgbClr val="C39113"/>
                </a:solidFill>
                <a:cs typeface="B Roya" panose="00000400000000000000" pitchFamily="2" charset="-78"/>
              </a:rPr>
              <a:t>JDK</a:t>
            </a:r>
            <a:endParaRPr sz="2800" dirty="0">
              <a:solidFill>
                <a:srgbClr val="C39113"/>
              </a:solidFill>
              <a:cs typeface="B Roya" panose="00000400000000000000" pitchFamily="2" charset="-78"/>
            </a:endParaRPr>
          </a:p>
        </p:txBody>
      </p:sp>
      <p:sp>
        <p:nvSpPr>
          <p:cNvPr id="4" name="TextBox 3">
            <a:extLst>
              <a:ext uri="{FF2B5EF4-FFF2-40B4-BE49-F238E27FC236}">
                <a16:creationId xmlns:a16="http://schemas.microsoft.com/office/drawing/2014/main" id="{7801ADB2-D5B5-1A93-827A-428994ABEA89}"/>
              </a:ext>
            </a:extLst>
          </p:cNvPr>
          <p:cNvSpPr txBox="1"/>
          <p:nvPr/>
        </p:nvSpPr>
        <p:spPr>
          <a:xfrm>
            <a:off x="443345" y="928254"/>
            <a:ext cx="7980780" cy="3170099"/>
          </a:xfrm>
          <a:prstGeom prst="rect">
            <a:avLst/>
          </a:prstGeom>
          <a:noFill/>
        </p:spPr>
        <p:txBody>
          <a:bodyPr wrap="square" rtlCol="0">
            <a:spAutoFit/>
          </a:bodyPr>
          <a:lstStyle/>
          <a:p>
            <a:pPr algn="r" rtl="1">
              <a:buNone/>
            </a:pPr>
            <a:r>
              <a:rPr lang="en-GB" sz="2000" b="0" i="0">
                <a:solidFill>
                  <a:srgbClr val="000000"/>
                </a:solidFill>
                <a:effectLst/>
                <a:latin typeface="Gill Sans MT" panose="020B0502020104020203" pitchFamily="34" charset="0"/>
                <a:cs typeface="B Nazanin" panose="00000400000000000000" pitchFamily="2" charset="-78"/>
              </a:rPr>
              <a:t>Java Runtime Environment (JRE)</a:t>
            </a:r>
            <a:r>
              <a:rPr lang="fa-IR" sz="2000">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ابزاری است که تنها شرایط را برای اجرای یک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جاوا فراهم می</a:t>
            </a:r>
            <a:r>
              <a:rPr lang="fa-IR" sz="2000">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a:t>
            </a:r>
            <a:endParaRPr lang="en-US" sz="2000" b="0" i="0">
              <a:solidFill>
                <a:srgbClr val="000000"/>
              </a:solidFill>
              <a:effectLst/>
              <a:latin typeface="Gill Sans MT" panose="020B0502020104020203" pitchFamily="34" charset="0"/>
              <a:cs typeface="B Nazanin" panose="00000400000000000000" pitchFamily="2" charset="-78"/>
            </a:endParaRPr>
          </a:p>
          <a:p>
            <a:pPr algn="r" rtl="1"/>
            <a:r>
              <a:rPr lang="en-US" sz="2000" b="0" i="0">
                <a:solidFill>
                  <a:srgbClr val="000000"/>
                </a:solidFill>
                <a:effectLst/>
                <a:latin typeface="Gill Sans MT" panose="020B0502020104020203" pitchFamily="34" charset="0"/>
                <a:cs typeface="B Nazanin" panose="00000400000000000000" pitchFamily="2" charset="-78"/>
              </a:rPr>
              <a:t>JRE</a:t>
            </a:r>
            <a:r>
              <a:rPr lang="fa-IR" sz="2000" b="0" i="0">
                <a:solidFill>
                  <a:srgbClr val="000000"/>
                </a:solidFill>
                <a:effectLst/>
                <a:latin typeface="Gill Sans MT" panose="020B0502020104020203" pitchFamily="34" charset="0"/>
                <a:cs typeface="B Nazanin" panose="00000400000000000000" pitchFamily="2" charset="-78"/>
              </a:rPr>
              <a:t> یا محیط اجرای جاوا </a:t>
            </a:r>
            <a:r>
              <a:rPr lang="fa-IR" sz="2000" b="0" i="0">
                <a:solidFill>
                  <a:srgbClr val="2C2F34"/>
                </a:solidFill>
                <a:effectLst/>
                <a:latin typeface="Gill Sans MT" panose="020B0502020104020203" pitchFamily="34" charset="0"/>
                <a:cs typeface="B Nazanin" panose="00000400000000000000" pitchFamily="2" charset="-78"/>
              </a:rPr>
              <a:t> شامل </a:t>
            </a:r>
            <a:r>
              <a:rPr lang="en-US" sz="2000" b="0" i="0">
                <a:solidFill>
                  <a:srgbClr val="2C2F34"/>
                </a:solidFill>
                <a:effectLst/>
                <a:latin typeface="Gill Sans MT" panose="020B0502020104020203" pitchFamily="34" charset="0"/>
                <a:cs typeface="B Nazanin" panose="00000400000000000000" pitchFamily="2" charset="-78"/>
              </a:rPr>
              <a:t>JVM </a:t>
            </a:r>
            <a:r>
              <a:rPr lang="fa-IR" sz="2000" b="0" i="0">
                <a:solidFill>
                  <a:srgbClr val="2C2F34"/>
                </a:solidFill>
                <a:effectLst/>
                <a:latin typeface="Gill Sans MT" panose="020B0502020104020203" pitchFamily="34" charset="0"/>
                <a:cs typeface="B Nazanin" panose="00000400000000000000" pitchFamily="2" charset="-78"/>
              </a:rPr>
              <a:t> و مجموعه‌ای از کتابخانه‌ها و فایل‌های پشتیبانی‌کننده‌ای است که برای اجرای برنامه‌های جاوا نیاز است. به بیان دیگر،</a:t>
            </a:r>
            <a:r>
              <a:rPr lang="en-US" sz="2000" b="0" i="0">
                <a:solidFill>
                  <a:srgbClr val="2C2F34"/>
                </a:solidFill>
                <a:effectLst/>
                <a:latin typeface="Gill Sans MT" panose="020B0502020104020203" pitchFamily="34" charset="0"/>
                <a:cs typeface="B Nazanin" panose="00000400000000000000" pitchFamily="2" charset="-78"/>
              </a:rPr>
              <a:t>JRE </a:t>
            </a:r>
            <a:r>
              <a:rPr lang="fa-IR" sz="2000" b="0" i="0">
                <a:solidFill>
                  <a:srgbClr val="2C2F34"/>
                </a:solidFill>
                <a:effectLst/>
                <a:latin typeface="Gill Sans MT" panose="020B0502020104020203" pitchFamily="34" charset="0"/>
                <a:cs typeface="B Nazanin" panose="00000400000000000000" pitchFamily="2" charset="-78"/>
              </a:rPr>
              <a:t> محیطی را فراهم می‌کند که برنامه‌های جاوا بتوانند در آن اجرا شوند.</a:t>
            </a:r>
          </a:p>
          <a:p>
            <a:pPr algn="r" rtl="1">
              <a:buNone/>
            </a:pPr>
            <a:endParaRPr lang="en-US" sz="2000" b="0" i="0">
              <a:solidFill>
                <a:srgbClr val="000000"/>
              </a:solidFill>
              <a:effectLst/>
              <a:latin typeface="Gill Sans MT" panose="020B0502020104020203" pitchFamily="34" charset="0"/>
              <a:cs typeface="B Nazanin" panose="00000400000000000000" pitchFamily="2" charset="-78"/>
            </a:endParaRPr>
          </a:p>
          <a:p>
            <a:pPr algn="r" rtl="1">
              <a:buNone/>
            </a:pPr>
            <a:endParaRPr lang="ar-SA" sz="2000" b="0" i="0">
              <a:solidFill>
                <a:srgbClr val="000000"/>
              </a:solidFill>
              <a:effectLst/>
              <a:latin typeface="Gill Sans MT" panose="020B0502020104020203" pitchFamily="34" charset="0"/>
              <a:cs typeface="B Nazanin" panose="00000400000000000000" pitchFamily="2" charset="-78"/>
            </a:endParaRPr>
          </a:p>
          <a:p>
            <a:pPr algn="r" rtl="1">
              <a:buNone/>
            </a:pPr>
            <a:r>
              <a:rPr lang="en-GB" sz="2000" b="0" i="0">
                <a:solidFill>
                  <a:srgbClr val="000000"/>
                </a:solidFill>
                <a:effectLst/>
                <a:latin typeface="Gill Sans MT" panose="020B0502020104020203" pitchFamily="34" charset="0"/>
                <a:cs typeface="B Nazanin" panose="00000400000000000000" pitchFamily="2" charset="-78"/>
              </a:rPr>
              <a:t>Java Virtual Machine( JVM)</a:t>
            </a:r>
            <a:r>
              <a:rPr lang="fa-IR" sz="2000" b="0" i="0">
                <a:solidFill>
                  <a:srgbClr val="000000"/>
                </a:solidFill>
                <a:effectLst/>
                <a:latin typeface="Gill Sans MT" panose="020B0502020104020203" pitchFamily="34" charset="0"/>
                <a:cs typeface="B Nazanin" panose="00000400000000000000" pitchFamily="2" charset="-78"/>
              </a:rPr>
              <a:t> : </a:t>
            </a:r>
            <a:r>
              <a:rPr lang="ar-SA" sz="2000" b="0" i="0">
                <a:solidFill>
                  <a:srgbClr val="000000"/>
                </a:solidFill>
                <a:effectLst/>
                <a:latin typeface="Gill Sans MT" panose="020B0502020104020203" pitchFamily="34" charset="0"/>
                <a:cs typeface="B Nazanin" panose="00000400000000000000" pitchFamily="2" charset="-78"/>
              </a:rPr>
              <a:t>بخش مهمی در </a:t>
            </a:r>
            <a:r>
              <a:rPr lang="en-GB" sz="2000" b="0" i="0">
                <a:solidFill>
                  <a:srgbClr val="000000"/>
                </a:solidFill>
                <a:effectLst/>
                <a:latin typeface="Gill Sans MT" panose="020B0502020104020203" pitchFamily="34" charset="0"/>
                <a:cs typeface="B Nazanin" panose="00000400000000000000" pitchFamily="2" charset="-78"/>
              </a:rPr>
              <a:t>JRE</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 </a:t>
            </a:r>
            <a:r>
              <a:rPr lang="en-GB" sz="2000" b="0" i="0">
                <a:solidFill>
                  <a:srgbClr val="000000"/>
                </a:solidFill>
                <a:effectLst/>
                <a:latin typeface="Gill Sans MT" panose="020B0502020104020203" pitchFamily="34" charset="0"/>
                <a:cs typeface="B Nazanin" panose="00000400000000000000" pitchFamily="2" charset="-78"/>
              </a:rPr>
              <a:t>JDK</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است و در هر دو وجود دارد.</a:t>
            </a:r>
          </a:p>
          <a:p>
            <a:pPr algn="r" rtl="1">
              <a:buNone/>
            </a:pPr>
            <a:r>
              <a:rPr lang="ar-SA" sz="2000" b="0" i="0">
                <a:solidFill>
                  <a:srgbClr val="000000"/>
                </a:solidFill>
                <a:effectLst/>
                <a:latin typeface="Gill Sans MT" panose="020B0502020104020203" pitchFamily="34" charset="0"/>
                <a:cs typeface="B Nazanin" panose="00000400000000000000" pitchFamily="2" charset="-78"/>
              </a:rPr>
              <a:t>در اجرای هر برنامه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جاوا توسط </a:t>
            </a:r>
            <a:r>
              <a:rPr lang="en-GB" sz="2000" b="0" i="0">
                <a:solidFill>
                  <a:srgbClr val="000000"/>
                </a:solidFill>
                <a:effectLst/>
                <a:latin typeface="Gill Sans MT" panose="020B0502020104020203" pitchFamily="34" charset="0"/>
                <a:cs typeface="B Nazanin" panose="00000400000000000000" pitchFamily="2" charset="-78"/>
              </a:rPr>
              <a:t>JDK</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a:t>
            </a:r>
            <a:r>
              <a:rPr lang="fa-IR" sz="2000" b="0" i="0">
                <a:solidFill>
                  <a:srgbClr val="000000"/>
                </a:solidFill>
                <a:effectLst/>
                <a:latin typeface="Gill Sans MT" panose="020B0502020104020203" pitchFamily="34" charset="0"/>
                <a:cs typeface="B Nazanin" panose="00000400000000000000" pitchFamily="2" charset="-78"/>
              </a:rPr>
              <a:t> </a:t>
            </a:r>
            <a:r>
              <a:rPr lang="en-GB" sz="2000" b="0" i="0">
                <a:solidFill>
                  <a:srgbClr val="000000"/>
                </a:solidFill>
                <a:effectLst/>
                <a:latin typeface="Gill Sans MT" panose="020B0502020104020203" pitchFamily="34" charset="0"/>
                <a:cs typeface="B Nazanin" panose="00000400000000000000" pitchFamily="2" charset="-78"/>
              </a:rPr>
              <a:t>JRE</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در اصل از </a:t>
            </a:r>
            <a:r>
              <a:rPr lang="en-GB" sz="2000" b="0" i="0">
                <a:solidFill>
                  <a:srgbClr val="000000"/>
                </a:solidFill>
                <a:effectLst/>
                <a:latin typeface="Gill Sans MT" panose="020B0502020104020203" pitchFamily="34" charset="0"/>
                <a:cs typeface="B Nazanin" panose="00000400000000000000" pitchFamily="2" charset="-78"/>
              </a:rPr>
              <a:t>JVM</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استفاده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a:t>
            </a:r>
            <a:r>
              <a:rPr lang="en-GB" sz="2000" b="0" i="0">
                <a:solidFill>
                  <a:srgbClr val="000000"/>
                </a:solidFill>
                <a:effectLst/>
                <a:latin typeface="Gill Sans MT" panose="020B0502020104020203" pitchFamily="34" charset="0"/>
                <a:cs typeface="B Nazanin" panose="00000400000000000000" pitchFamily="2" charset="-78"/>
              </a:rPr>
              <a:t>JVM</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مسئول اجرای یک برنام</a:t>
            </a:r>
            <a:r>
              <a:rPr lang="fa-IR" sz="2000" b="0" i="0">
                <a:solidFill>
                  <a:srgbClr val="000000"/>
                </a:solidFill>
                <a:effectLst/>
                <a:latin typeface="Gill Sans MT" panose="020B0502020104020203" pitchFamily="34" charset="0"/>
                <a:cs typeface="B Nazanin" panose="00000400000000000000" pitchFamily="2" charset="-78"/>
              </a:rPr>
              <a:t>ه‌ی </a:t>
            </a:r>
            <a:r>
              <a:rPr lang="ar-SA" sz="2000" b="0" i="0">
                <a:solidFill>
                  <a:srgbClr val="000000"/>
                </a:solidFill>
                <a:effectLst/>
                <a:latin typeface="Gill Sans MT" panose="020B0502020104020203" pitchFamily="34" charset="0"/>
                <a:cs typeface="B Nazanin" panose="00000400000000000000" pitchFamily="2" charset="-78"/>
              </a:rPr>
              <a:t>جاوا به صورت خط به خط است.</a:t>
            </a:r>
            <a:r>
              <a:rPr lang="ar-SA" sz="2000">
                <a:latin typeface="Gill Sans MT" panose="020B0502020104020203" pitchFamily="34" charset="0"/>
                <a:cs typeface="B Nazanin" panose="00000400000000000000" pitchFamily="2" charset="-78"/>
              </a:rPr>
              <a:t> </a:t>
            </a:r>
            <a:endParaRPr lang="en-US" sz="2000" dirty="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2734977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53E61-478E-876E-1F9D-00E18A102B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6C2462-D08C-A480-7679-430FD217676E}"/>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ساخت مخزن </a:t>
            </a:r>
            <a:r>
              <a:rPr lang="en-US" sz="2800">
                <a:solidFill>
                  <a:srgbClr val="C39113"/>
                </a:solidFill>
                <a:cs typeface="B Roya" panose="00000400000000000000" pitchFamily="2" charset="-78"/>
              </a:rPr>
              <a:t>GitHub</a:t>
            </a:r>
          </a:p>
        </p:txBody>
      </p:sp>
      <p:pic>
        <p:nvPicPr>
          <p:cNvPr id="4" name="Picture 3">
            <a:extLst>
              <a:ext uri="{FF2B5EF4-FFF2-40B4-BE49-F238E27FC236}">
                <a16:creationId xmlns:a16="http://schemas.microsoft.com/office/drawing/2014/main" id="{16D4F3D0-02A3-CC48-58A2-57425E319FE1}"/>
              </a:ext>
            </a:extLst>
          </p:cNvPr>
          <p:cNvPicPr>
            <a:picLocks noChangeAspect="1"/>
          </p:cNvPicPr>
          <p:nvPr/>
        </p:nvPicPr>
        <p:blipFill>
          <a:blip r:embed="rId2"/>
          <a:stretch>
            <a:fillRect/>
          </a:stretch>
        </p:blipFill>
        <p:spPr>
          <a:xfrm>
            <a:off x="1485369" y="1140927"/>
            <a:ext cx="6076399" cy="3638338"/>
          </a:xfrm>
          <a:prstGeom prst="rect">
            <a:avLst/>
          </a:prstGeom>
        </p:spPr>
      </p:pic>
    </p:spTree>
    <p:extLst>
      <p:ext uri="{BB962C8B-B14F-4D97-AF65-F5344CB8AC3E}">
        <p14:creationId xmlns:p14="http://schemas.microsoft.com/office/powerpoint/2010/main" val="3200771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20B74-BD47-3932-8AB1-DA8042C9F0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B00362-C386-2B12-1564-E67388329CE2}"/>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ساخت مخزن </a:t>
            </a:r>
            <a:r>
              <a:rPr lang="en-US" sz="2800">
                <a:solidFill>
                  <a:srgbClr val="C39113"/>
                </a:solidFill>
                <a:cs typeface="B Roya" panose="00000400000000000000" pitchFamily="2" charset="-78"/>
              </a:rPr>
              <a:t>GitHub</a:t>
            </a:r>
          </a:p>
        </p:txBody>
      </p:sp>
      <p:pic>
        <p:nvPicPr>
          <p:cNvPr id="5" name="Picture 4">
            <a:extLst>
              <a:ext uri="{FF2B5EF4-FFF2-40B4-BE49-F238E27FC236}">
                <a16:creationId xmlns:a16="http://schemas.microsoft.com/office/drawing/2014/main" id="{5389F74C-E11A-A554-C98F-45E1AED4DD40}"/>
              </a:ext>
            </a:extLst>
          </p:cNvPr>
          <p:cNvPicPr>
            <a:picLocks noChangeAspect="1"/>
          </p:cNvPicPr>
          <p:nvPr/>
        </p:nvPicPr>
        <p:blipFill>
          <a:blip r:embed="rId2"/>
          <a:stretch>
            <a:fillRect/>
          </a:stretch>
        </p:blipFill>
        <p:spPr>
          <a:xfrm>
            <a:off x="1310713" y="1822480"/>
            <a:ext cx="6522574" cy="2908016"/>
          </a:xfrm>
          <a:prstGeom prst="rect">
            <a:avLst/>
          </a:prstGeom>
        </p:spPr>
      </p:pic>
      <p:sp>
        <p:nvSpPr>
          <p:cNvPr id="6" name="TextBox 5">
            <a:extLst>
              <a:ext uri="{FF2B5EF4-FFF2-40B4-BE49-F238E27FC236}">
                <a16:creationId xmlns:a16="http://schemas.microsoft.com/office/drawing/2014/main" id="{7D8D4284-CA8B-48CA-48FD-8B48065DFB43}"/>
              </a:ext>
            </a:extLst>
          </p:cNvPr>
          <p:cNvSpPr txBox="1"/>
          <p:nvPr/>
        </p:nvSpPr>
        <p:spPr>
          <a:xfrm>
            <a:off x="1353312" y="975360"/>
            <a:ext cx="6839712" cy="707886"/>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در نوار </a:t>
            </a:r>
            <a:r>
              <a:rPr lang="en-US" sz="2000">
                <a:latin typeface="Gill Sans MT" panose="020B0502020104020203" pitchFamily="34" charset="0"/>
                <a:cs typeface="B Nazanin" panose="00000400000000000000" pitchFamily="2" charset="-78"/>
              </a:rPr>
              <a:t>Quick setup</a:t>
            </a:r>
            <a:r>
              <a:rPr lang="fa-IR" sz="2000">
                <a:latin typeface="Gill Sans MT" panose="020B0502020104020203" pitchFamily="34" charset="0"/>
                <a:cs typeface="B Nazanin" panose="00000400000000000000" pitchFamily="2" charset="-78"/>
              </a:rPr>
              <a:t> گزینه </a:t>
            </a:r>
            <a:r>
              <a:rPr lang="en-US" sz="2000">
                <a:latin typeface="Gill Sans MT" panose="020B0502020104020203" pitchFamily="34" charset="0"/>
                <a:cs typeface="B Nazanin" panose="00000400000000000000" pitchFamily="2" charset="-78"/>
              </a:rPr>
              <a:t>HTTPS</a:t>
            </a:r>
            <a:r>
              <a:rPr lang="fa-IR" sz="2000">
                <a:latin typeface="Gill Sans MT" panose="020B0502020104020203" pitchFamily="34" charset="0"/>
                <a:cs typeface="B Nazanin" panose="00000400000000000000" pitchFamily="2" charset="-78"/>
              </a:rPr>
              <a:t> را انتخاب کنید و آدرس موجود در آن را کپی کنید؛ زیرا برای معرفی </a:t>
            </a:r>
            <a:r>
              <a:rPr lang="en-US" sz="2000">
                <a:latin typeface="Gill Sans MT" panose="020B0502020104020203" pitchFamily="34" charset="0"/>
                <a:cs typeface="B Nazanin" panose="00000400000000000000" pitchFamily="2" charset="-78"/>
              </a:rPr>
              <a:t>remote</a:t>
            </a:r>
            <a:r>
              <a:rPr lang="fa-IR" sz="2000">
                <a:latin typeface="Gill Sans MT" panose="020B0502020104020203" pitchFamily="34" charset="0"/>
                <a:cs typeface="B Nazanin" panose="00000400000000000000" pitchFamily="2" charset="-78"/>
              </a:rPr>
              <a:t> به </a:t>
            </a:r>
            <a:r>
              <a:rPr lang="en-US" sz="2000">
                <a:latin typeface="Gill Sans MT" panose="020B0502020104020203" pitchFamily="34" charset="0"/>
                <a:cs typeface="B Nazanin" panose="00000400000000000000" pitchFamily="2" charset="-78"/>
              </a:rPr>
              <a:t>Git</a:t>
            </a:r>
            <a:r>
              <a:rPr lang="fa-IR" sz="2000">
                <a:latin typeface="Gill Sans MT" panose="020B0502020104020203" pitchFamily="34" charset="0"/>
                <a:cs typeface="B Nazanin" panose="00000400000000000000" pitchFamily="2" charset="-78"/>
              </a:rPr>
              <a:t> آن را نیاز خواهید داشت.</a:t>
            </a:r>
            <a:endParaRPr lang="en-GB"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1016116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9CFFA-526E-8344-1B98-2C7AA36959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25EBEE-683E-4974-907B-B8BCD3B44EB8}"/>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ساخت مخزن </a:t>
            </a:r>
            <a:r>
              <a:rPr lang="en-US" sz="2800">
                <a:solidFill>
                  <a:srgbClr val="C39113"/>
                </a:solidFill>
                <a:cs typeface="B Roya" panose="00000400000000000000" pitchFamily="2" charset="-78"/>
              </a:rPr>
              <a:t>Git</a:t>
            </a:r>
            <a:r>
              <a:rPr lang="fa-IR" sz="2800">
                <a:solidFill>
                  <a:srgbClr val="C39113"/>
                </a:solidFill>
                <a:cs typeface="B Roya" panose="00000400000000000000" pitchFamily="2" charset="-78"/>
              </a:rPr>
              <a:t> (</a:t>
            </a:r>
            <a:r>
              <a:rPr lang="en-US" sz="2800">
                <a:solidFill>
                  <a:srgbClr val="C39113"/>
                </a:solidFill>
                <a:cs typeface="B Roya" panose="00000400000000000000" pitchFamily="2" charset="-78"/>
              </a:rPr>
              <a:t>Local</a:t>
            </a:r>
            <a:r>
              <a:rPr lang="fa-IR" sz="2800">
                <a:solidFill>
                  <a:srgbClr val="C39113"/>
                </a:solidFill>
                <a:cs typeface="B Roya" panose="00000400000000000000" pitchFamily="2" charset="-78"/>
              </a:rPr>
              <a:t>)</a:t>
            </a:r>
            <a:endParaRPr lang="en-US" sz="2800">
              <a:solidFill>
                <a:srgbClr val="C39113"/>
              </a:solidFill>
              <a:cs typeface="B Roya" panose="00000400000000000000" pitchFamily="2" charset="-78"/>
            </a:endParaRPr>
          </a:p>
        </p:txBody>
      </p:sp>
      <p:sp>
        <p:nvSpPr>
          <p:cNvPr id="6" name="TextBox 5">
            <a:extLst>
              <a:ext uri="{FF2B5EF4-FFF2-40B4-BE49-F238E27FC236}">
                <a16:creationId xmlns:a16="http://schemas.microsoft.com/office/drawing/2014/main" id="{61130E69-7F6B-223A-7037-130A340A63AF}"/>
              </a:ext>
            </a:extLst>
          </p:cNvPr>
          <p:cNvSpPr txBox="1"/>
          <p:nvPr/>
        </p:nvSpPr>
        <p:spPr>
          <a:xfrm>
            <a:off x="1353312" y="975360"/>
            <a:ext cx="6839712" cy="2554545"/>
          </a:xfrm>
          <a:prstGeom prst="rect">
            <a:avLst/>
          </a:prstGeom>
          <a:noFill/>
        </p:spPr>
        <p:txBody>
          <a:bodyPr wrap="square" rtlCol="0">
            <a:spAutoFit/>
          </a:bodyPr>
          <a:lstStyle/>
          <a:p>
            <a:pPr algn="r" rtl="1">
              <a:buNone/>
            </a:pPr>
            <a:r>
              <a:rPr lang="ar-SA" sz="2000" b="0" i="0">
                <a:solidFill>
                  <a:srgbClr val="000000"/>
                </a:solidFill>
                <a:effectLst/>
                <a:latin typeface="Gill Sans MT" panose="020B0502020104020203" pitchFamily="34" charset="0"/>
                <a:cs typeface="B Nazanin" panose="00000400000000000000" pitchFamily="2" charset="-78"/>
              </a:rPr>
              <a:t>فولدری برای مخزنتان بسازید و در آن ترمینال را باز کنید.</a:t>
            </a:r>
          </a:p>
          <a:p>
            <a:pPr algn="r" rtl="1">
              <a:buNone/>
            </a:pPr>
            <a:r>
              <a:rPr lang="ar-SA" sz="2000" b="0" i="0">
                <a:solidFill>
                  <a:srgbClr val="000000"/>
                </a:solidFill>
                <a:effectLst/>
                <a:latin typeface="Gill Sans MT" panose="020B0502020104020203" pitchFamily="34" charset="0"/>
                <a:cs typeface="B Nazanin" panose="00000400000000000000" pitchFamily="2" charset="-78"/>
              </a:rPr>
              <a:t>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توانید از </a:t>
            </a:r>
            <a:r>
              <a:rPr lang="en-GB" sz="2000" b="0" i="0">
                <a:solidFill>
                  <a:srgbClr val="000000"/>
                </a:solidFill>
                <a:effectLst/>
                <a:latin typeface="Gill Sans MT" panose="020B0502020104020203" pitchFamily="34" charset="0"/>
                <a:cs typeface="B Nazanin" panose="00000400000000000000" pitchFamily="2" charset="-78"/>
              </a:rPr>
              <a:t>CMD</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و یا دیگر ترمینال</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استفاده کنید، اما پیشنهاد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از</a:t>
            </a:r>
            <a:r>
              <a:rPr lang="en-GB" sz="2000" b="0" i="0">
                <a:solidFill>
                  <a:srgbClr val="000000"/>
                </a:solidFill>
                <a:effectLst/>
                <a:latin typeface="Gill Sans MT" panose="020B0502020104020203" pitchFamily="34" charset="0"/>
                <a:cs typeface="B Nazanin" panose="00000400000000000000" pitchFamily="2" charset="-78"/>
              </a:rPr>
              <a:t>Git Bash</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استفاده کنید. (برای استفاده از </a:t>
            </a:r>
            <a:r>
              <a:rPr lang="en-GB" sz="2000" b="0" i="0">
                <a:solidFill>
                  <a:srgbClr val="000000"/>
                </a:solidFill>
                <a:effectLst/>
                <a:latin typeface="Gill Sans MT" panose="020B0502020104020203" pitchFamily="34" charset="0"/>
                <a:cs typeface="B Nazanin" panose="00000400000000000000" pitchFamily="2" charset="-78"/>
              </a:rPr>
              <a:t>Git Bash</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توانید در فولدر مورد نظر کلیک راست کرده و گزینه </a:t>
            </a:r>
            <a:r>
              <a:rPr lang="en-GB" sz="2000" b="0" i="0">
                <a:solidFill>
                  <a:srgbClr val="000000"/>
                </a:solidFill>
                <a:effectLst/>
                <a:latin typeface="Gill Sans MT" panose="020B0502020104020203" pitchFamily="34" charset="0"/>
                <a:cs typeface="B Nazanin" panose="00000400000000000000" pitchFamily="2" charset="-78"/>
              </a:rPr>
              <a:t>Git Bash Here</a:t>
            </a:r>
            <a:r>
              <a:rPr lang="ar-SA" sz="2000" b="0" i="0">
                <a:solidFill>
                  <a:srgbClr val="000000"/>
                </a:solidFill>
                <a:effectLst/>
                <a:latin typeface="Gill Sans MT" panose="020B0502020104020203" pitchFamily="34" charset="0"/>
                <a:cs typeface="B Nazanin" panose="00000400000000000000" pitchFamily="2" charset="-78"/>
              </a:rPr>
              <a:t>را انتخاب کنید)</a:t>
            </a:r>
          </a:p>
          <a:p>
            <a:pPr algn="r" rtl="1">
              <a:buNone/>
            </a:pPr>
            <a:r>
              <a:rPr lang="ar-SA" sz="2000" b="0" i="0">
                <a:solidFill>
                  <a:srgbClr val="000000"/>
                </a:solidFill>
                <a:effectLst/>
                <a:latin typeface="Gill Sans MT" panose="020B0502020104020203" pitchFamily="34" charset="0"/>
                <a:cs typeface="B Nazanin" panose="00000400000000000000" pitchFamily="2" charset="-78"/>
              </a:rPr>
              <a:t>سپس با دستور </a:t>
            </a:r>
            <a:r>
              <a:rPr lang="en-GB" sz="2000" b="0" i="0">
                <a:solidFill>
                  <a:srgbClr val="000000"/>
                </a:solidFill>
                <a:effectLst/>
                <a:latin typeface="Gill Sans MT" panose="020B0502020104020203" pitchFamily="34" charset="0"/>
                <a:cs typeface="B Nazanin" panose="00000400000000000000" pitchFamily="2" charset="-78"/>
              </a:rPr>
              <a:t>git init</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از گیت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خواهیم که این فولدر را به عنوان یک مخزن گیت بشناسد و مدیریت کند: (با این کار فولدر .</a:t>
            </a:r>
            <a:r>
              <a:rPr lang="en-GB" sz="2000" b="0" i="0">
                <a:solidFill>
                  <a:srgbClr val="000000"/>
                </a:solidFill>
                <a:effectLst/>
                <a:latin typeface="Gill Sans MT" panose="020B0502020104020203" pitchFamily="34" charset="0"/>
                <a:cs typeface="B Nazanin" panose="00000400000000000000" pitchFamily="2" charset="-78"/>
              </a:rPr>
              <a:t>git</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نیز به شکل پنهان به دایرکتوری پروژه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تان اضافه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شود که وظیفه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ی نگهداری اطلاعات و داده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 مخزن را بر عهده دار</a:t>
            </a:r>
            <a:r>
              <a:rPr lang="fa-IR" sz="2000" b="0" i="0">
                <a:solidFill>
                  <a:srgbClr val="000000"/>
                </a:solidFill>
                <a:effectLst/>
                <a:latin typeface="Gill Sans MT" panose="020B0502020104020203" pitchFamily="34" charset="0"/>
                <a:cs typeface="B Nazanin" panose="00000400000000000000" pitchFamily="2" charset="-78"/>
              </a:rPr>
              <a:t>د)</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pic>
        <p:nvPicPr>
          <p:cNvPr id="2" name="Picture 1">
            <a:extLst>
              <a:ext uri="{FF2B5EF4-FFF2-40B4-BE49-F238E27FC236}">
                <a16:creationId xmlns:a16="http://schemas.microsoft.com/office/drawing/2014/main" id="{BAA39C8F-4080-99FB-5029-A55B17476F6F}"/>
              </a:ext>
            </a:extLst>
          </p:cNvPr>
          <p:cNvPicPr>
            <a:picLocks noChangeAspect="1"/>
          </p:cNvPicPr>
          <p:nvPr/>
        </p:nvPicPr>
        <p:blipFill>
          <a:blip r:embed="rId2"/>
          <a:stretch>
            <a:fillRect/>
          </a:stretch>
        </p:blipFill>
        <p:spPr>
          <a:xfrm>
            <a:off x="1261054" y="3450352"/>
            <a:ext cx="6621891" cy="753711"/>
          </a:xfrm>
          <a:prstGeom prst="rect">
            <a:avLst/>
          </a:prstGeom>
        </p:spPr>
      </p:pic>
    </p:spTree>
    <p:extLst>
      <p:ext uri="{BB962C8B-B14F-4D97-AF65-F5344CB8AC3E}">
        <p14:creationId xmlns:p14="http://schemas.microsoft.com/office/powerpoint/2010/main" val="1271598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765A3-03B6-D730-451E-5D4EF153B7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0D2A46-523C-EF6B-5E0D-76EAAB39167F}"/>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ساخت مخزن </a:t>
            </a:r>
            <a:r>
              <a:rPr lang="en-US" sz="2800">
                <a:solidFill>
                  <a:srgbClr val="C39113"/>
                </a:solidFill>
                <a:cs typeface="B Roya" panose="00000400000000000000" pitchFamily="2" charset="-78"/>
              </a:rPr>
              <a:t>Git</a:t>
            </a:r>
            <a:r>
              <a:rPr lang="fa-IR" sz="2800">
                <a:solidFill>
                  <a:srgbClr val="C39113"/>
                </a:solidFill>
                <a:cs typeface="B Roya" panose="00000400000000000000" pitchFamily="2" charset="-78"/>
              </a:rPr>
              <a:t> (</a:t>
            </a:r>
            <a:r>
              <a:rPr lang="en-US" sz="2800">
                <a:solidFill>
                  <a:srgbClr val="C39113"/>
                </a:solidFill>
                <a:cs typeface="B Roya" panose="00000400000000000000" pitchFamily="2" charset="-78"/>
              </a:rPr>
              <a:t>Local</a:t>
            </a:r>
            <a:r>
              <a:rPr lang="fa-IR" sz="2800">
                <a:solidFill>
                  <a:srgbClr val="C39113"/>
                </a:solidFill>
                <a:cs typeface="B Roya" panose="00000400000000000000" pitchFamily="2" charset="-78"/>
              </a:rPr>
              <a:t>)</a:t>
            </a:r>
            <a:endParaRPr lang="en-US" sz="2800">
              <a:solidFill>
                <a:srgbClr val="C39113"/>
              </a:solidFill>
              <a:cs typeface="B Roya" panose="00000400000000000000" pitchFamily="2" charset="-78"/>
            </a:endParaRPr>
          </a:p>
        </p:txBody>
      </p:sp>
      <p:sp>
        <p:nvSpPr>
          <p:cNvPr id="6" name="TextBox 5">
            <a:extLst>
              <a:ext uri="{FF2B5EF4-FFF2-40B4-BE49-F238E27FC236}">
                <a16:creationId xmlns:a16="http://schemas.microsoft.com/office/drawing/2014/main" id="{1686EC24-221E-DC45-72EC-CF37B347E004}"/>
              </a:ext>
            </a:extLst>
          </p:cNvPr>
          <p:cNvSpPr txBox="1"/>
          <p:nvPr/>
        </p:nvSpPr>
        <p:spPr>
          <a:xfrm>
            <a:off x="1353312" y="975360"/>
            <a:ext cx="6839712" cy="2185214"/>
          </a:xfrm>
          <a:prstGeom prst="rect">
            <a:avLst/>
          </a:prstGeom>
          <a:noFill/>
        </p:spPr>
        <p:txBody>
          <a:bodyPr wrap="square" rtlCol="0">
            <a:spAutoFit/>
          </a:bodyPr>
          <a:lstStyle/>
          <a:p>
            <a:pPr algn="r" rtl="1">
              <a:buNone/>
            </a:pPr>
            <a:r>
              <a:rPr lang="fa-IR" sz="2000" b="0" i="0">
                <a:solidFill>
                  <a:srgbClr val="000000"/>
                </a:solidFill>
                <a:effectLst/>
                <a:latin typeface="Gill Sans MT" panose="020B0502020104020203" pitchFamily="34" charset="0"/>
                <a:cs typeface="B Nazanin" panose="00000400000000000000" pitchFamily="2" charset="-78"/>
              </a:rPr>
              <a:t>سپس با دستور زیر یک </a:t>
            </a:r>
            <a:r>
              <a:rPr lang="en-US" sz="2000" b="0" i="0">
                <a:solidFill>
                  <a:srgbClr val="000000"/>
                </a:solidFill>
                <a:effectLst/>
                <a:latin typeface="Gill Sans MT" panose="020B0502020104020203" pitchFamily="34" charset="0"/>
                <a:cs typeface="B Nazanin" panose="00000400000000000000" pitchFamily="2" charset="-78"/>
              </a:rPr>
              <a:t>remote</a:t>
            </a:r>
            <a:r>
              <a:rPr lang="fa-IR" sz="2000" b="0" i="0">
                <a:solidFill>
                  <a:srgbClr val="000000"/>
                </a:solidFill>
                <a:effectLst/>
                <a:latin typeface="Gill Sans MT" panose="020B0502020104020203" pitchFamily="34" charset="0"/>
                <a:cs typeface="B Nazanin" panose="00000400000000000000" pitchFamily="2" charset="-78"/>
              </a:rPr>
              <a:t> به مخزن محلی اضافه می‌کنیم:</a:t>
            </a:r>
          </a:p>
          <a:p>
            <a:pPr algn="l">
              <a:buNone/>
            </a:pPr>
            <a:r>
              <a:rPr lang="en-US" sz="1800" b="0" i="0">
                <a:solidFill>
                  <a:srgbClr val="000000"/>
                </a:solidFill>
                <a:effectLst/>
                <a:latin typeface="Cambria" panose="02040503050406030204" pitchFamily="18" charset="0"/>
              </a:rPr>
              <a:t>git remote add &lt;remote-name&gt; &lt;remote-address&gt;</a:t>
            </a:r>
            <a:r>
              <a:rPr lang="en-US" sz="2800"/>
              <a:t> </a:t>
            </a:r>
          </a:p>
          <a:p>
            <a:pPr algn="l">
              <a:buNone/>
            </a:pPr>
            <a:endParaRPr lang="fa-IR" sz="2800"/>
          </a:p>
          <a:p>
            <a:pPr algn="r" rtl="1">
              <a:buNone/>
            </a:pPr>
            <a:r>
              <a:rPr lang="fa-IR" sz="2000">
                <a:latin typeface="Gill Sans MT" panose="020B0502020104020203" pitchFamily="34" charset="0"/>
                <a:cs typeface="B Nazanin" panose="00000400000000000000" pitchFamily="2" charset="-78"/>
              </a:rPr>
              <a:t>به جای </a:t>
            </a:r>
            <a:r>
              <a:rPr lang="en-US" sz="2000">
                <a:latin typeface="Gill Sans MT" panose="020B0502020104020203" pitchFamily="34" charset="0"/>
                <a:cs typeface="B Nazanin" panose="00000400000000000000" pitchFamily="2" charset="-78"/>
              </a:rPr>
              <a:t>remote-address</a:t>
            </a:r>
            <a:r>
              <a:rPr lang="fa-IR" sz="2000">
                <a:latin typeface="Gill Sans MT" panose="020B0502020104020203" pitchFamily="34" charset="0"/>
                <a:cs typeface="B Nazanin" panose="00000400000000000000" pitchFamily="2" charset="-78"/>
              </a:rPr>
              <a:t> از آدرسی که در </a:t>
            </a:r>
            <a:r>
              <a:rPr lang="en-US" sz="2000">
                <a:latin typeface="Gill Sans MT" panose="020B0502020104020203" pitchFamily="34" charset="0"/>
                <a:cs typeface="B Nazanin" panose="00000400000000000000" pitchFamily="2" charset="-78"/>
              </a:rPr>
              <a:t>GitHub</a:t>
            </a:r>
            <a:r>
              <a:rPr lang="fa-IR" sz="2000">
                <a:latin typeface="Gill Sans MT" panose="020B0502020104020203" pitchFamily="34" charset="0"/>
                <a:cs typeface="B Nazanin" panose="00000400000000000000" pitchFamily="2" charset="-78"/>
              </a:rPr>
              <a:t> کپی کردید استفاده کنید. همچنین برای </a:t>
            </a:r>
            <a:r>
              <a:rPr lang="en-US" sz="2000">
                <a:latin typeface="Gill Sans MT" panose="020B0502020104020203" pitchFamily="34" charset="0"/>
                <a:cs typeface="B Nazanin" panose="00000400000000000000" pitchFamily="2" charset="-78"/>
              </a:rPr>
              <a:t>remote-name</a:t>
            </a:r>
            <a:r>
              <a:rPr lang="fa-IR" sz="2000">
                <a:latin typeface="Gill Sans MT" panose="020B0502020104020203" pitchFamily="34" charset="0"/>
                <a:cs typeface="B Nazanin" panose="00000400000000000000" pitchFamily="2" charset="-78"/>
              </a:rPr>
              <a:t> می‌توان از هر نام دلخواهی استفاده کرد، اما استفاده از نام </a:t>
            </a:r>
            <a:r>
              <a:rPr lang="en-US" sz="2000">
                <a:latin typeface="Gill Sans MT" panose="020B0502020104020203" pitchFamily="34" charset="0"/>
                <a:cs typeface="B Nazanin" panose="00000400000000000000" pitchFamily="2" charset="-78"/>
              </a:rPr>
              <a:t>origin</a:t>
            </a:r>
            <a:r>
              <a:rPr lang="fa-IR" sz="2000">
                <a:latin typeface="Gill Sans MT" panose="020B0502020104020203" pitchFamily="34" charset="0"/>
                <a:cs typeface="B Nazanin" panose="00000400000000000000" pitchFamily="2" charset="-78"/>
              </a:rPr>
              <a:t> رایج است</a:t>
            </a:r>
            <a:r>
              <a:rPr lang="en-US" sz="2000">
                <a:latin typeface="Gill Sans MT" panose="020B0502020104020203" pitchFamily="34" charset="0"/>
                <a:cs typeface="B Nazanin" panose="00000400000000000000" pitchFamily="2" charset="-78"/>
              </a:rPr>
              <a:t>.</a:t>
            </a:r>
            <a:endParaRPr lang="fa-IR" sz="200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21A63907-B5DD-4310-8B08-FE7389C91112}"/>
              </a:ext>
            </a:extLst>
          </p:cNvPr>
          <p:cNvPicPr>
            <a:picLocks noChangeAspect="1"/>
          </p:cNvPicPr>
          <p:nvPr/>
        </p:nvPicPr>
        <p:blipFill>
          <a:blip r:embed="rId2"/>
          <a:stretch>
            <a:fillRect/>
          </a:stretch>
        </p:blipFill>
        <p:spPr>
          <a:xfrm>
            <a:off x="890711" y="3472597"/>
            <a:ext cx="7362578" cy="512663"/>
          </a:xfrm>
          <a:prstGeom prst="rect">
            <a:avLst/>
          </a:prstGeom>
        </p:spPr>
      </p:pic>
    </p:spTree>
    <p:extLst>
      <p:ext uri="{BB962C8B-B14F-4D97-AF65-F5344CB8AC3E}">
        <p14:creationId xmlns:p14="http://schemas.microsoft.com/office/powerpoint/2010/main" val="1560325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0B274-0257-6F54-0DB5-0C4D3D6AA2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6B5894-DBE2-3092-9718-E11187E88779}"/>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status</a:t>
            </a:r>
          </a:p>
        </p:txBody>
      </p:sp>
      <p:sp>
        <p:nvSpPr>
          <p:cNvPr id="6" name="TextBox 5">
            <a:extLst>
              <a:ext uri="{FF2B5EF4-FFF2-40B4-BE49-F238E27FC236}">
                <a16:creationId xmlns:a16="http://schemas.microsoft.com/office/drawing/2014/main" id="{8514CCCC-6B6A-8021-050A-4BF547BB6EBF}"/>
              </a:ext>
            </a:extLst>
          </p:cNvPr>
          <p:cNvSpPr txBox="1"/>
          <p:nvPr/>
        </p:nvSpPr>
        <p:spPr>
          <a:xfrm>
            <a:off x="1353312" y="975360"/>
            <a:ext cx="6839712" cy="1323439"/>
          </a:xfrm>
          <a:prstGeom prst="rect">
            <a:avLst/>
          </a:prstGeom>
          <a:noFill/>
        </p:spPr>
        <p:txBody>
          <a:bodyPr wrap="square" rtlCol="0">
            <a:spAutoFit/>
          </a:bodyPr>
          <a:lstStyle/>
          <a:p>
            <a:pPr algn="r" rtl="1">
              <a:buNone/>
            </a:pPr>
            <a:r>
              <a:rPr lang="ar-SA" sz="2000" b="0" i="0">
                <a:solidFill>
                  <a:srgbClr val="000000"/>
                </a:solidFill>
                <a:effectLst/>
                <a:latin typeface="Gill Sans MT" panose="020B0502020104020203" pitchFamily="34" charset="0"/>
                <a:cs typeface="B Nazanin" panose="00000400000000000000" pitchFamily="2" charset="-78"/>
              </a:rPr>
              <a:t>در هر مرحله با دستور </a:t>
            </a:r>
            <a:r>
              <a:rPr lang="en-GB" sz="2000" b="0" i="0">
                <a:solidFill>
                  <a:srgbClr val="000000"/>
                </a:solidFill>
                <a:effectLst/>
                <a:latin typeface="Gill Sans MT" panose="020B0502020104020203" pitchFamily="34" charset="0"/>
                <a:cs typeface="B Nazanin" panose="00000400000000000000" pitchFamily="2" charset="-78"/>
              </a:rPr>
              <a:t>git status</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توان وضعیت فایل</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و دایرکتوری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 را مشاهده کرد. در تصویر زیر هر سه فایل در وضعیت </a:t>
            </a:r>
            <a:r>
              <a:rPr lang="en-GB" sz="2000" b="0" i="0">
                <a:solidFill>
                  <a:srgbClr val="000000"/>
                </a:solidFill>
                <a:effectLst/>
                <a:latin typeface="Gill Sans MT" panose="020B0502020104020203" pitchFamily="34" charset="0"/>
                <a:cs typeface="B Nazanin" panose="00000400000000000000" pitchFamily="2" charset="-78"/>
              </a:rPr>
              <a:t>Untracked</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قرار دارند و هنوز به گیت معرفی نشده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اند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p:txBody>
      </p:sp>
      <p:pic>
        <p:nvPicPr>
          <p:cNvPr id="4" name="Picture 3">
            <a:extLst>
              <a:ext uri="{FF2B5EF4-FFF2-40B4-BE49-F238E27FC236}">
                <a16:creationId xmlns:a16="http://schemas.microsoft.com/office/drawing/2014/main" id="{32307396-148F-BF66-5EC4-0024720C3EE0}"/>
              </a:ext>
            </a:extLst>
          </p:cNvPr>
          <p:cNvPicPr>
            <a:picLocks noChangeAspect="1"/>
          </p:cNvPicPr>
          <p:nvPr/>
        </p:nvPicPr>
        <p:blipFill>
          <a:blip r:embed="rId2"/>
          <a:stretch>
            <a:fillRect/>
          </a:stretch>
        </p:blipFill>
        <p:spPr>
          <a:xfrm>
            <a:off x="1204994" y="2053310"/>
            <a:ext cx="6734011" cy="1787170"/>
          </a:xfrm>
          <a:prstGeom prst="rect">
            <a:avLst/>
          </a:prstGeom>
        </p:spPr>
      </p:pic>
    </p:spTree>
    <p:extLst>
      <p:ext uri="{BB962C8B-B14F-4D97-AF65-F5344CB8AC3E}">
        <p14:creationId xmlns:p14="http://schemas.microsoft.com/office/powerpoint/2010/main" val="2862314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59868-B490-23AB-250D-62247EF5A4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3698DF-E8FB-7DF4-6B25-9A54A2A1B529}"/>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add</a:t>
            </a:r>
          </a:p>
        </p:txBody>
      </p:sp>
      <p:sp>
        <p:nvSpPr>
          <p:cNvPr id="6" name="TextBox 5">
            <a:extLst>
              <a:ext uri="{FF2B5EF4-FFF2-40B4-BE49-F238E27FC236}">
                <a16:creationId xmlns:a16="http://schemas.microsoft.com/office/drawing/2014/main" id="{696B310A-AE4E-024F-1780-9D08BF06664E}"/>
              </a:ext>
            </a:extLst>
          </p:cNvPr>
          <p:cNvSpPr txBox="1"/>
          <p:nvPr/>
        </p:nvSpPr>
        <p:spPr>
          <a:xfrm>
            <a:off x="524256" y="975360"/>
            <a:ext cx="7705344" cy="3323987"/>
          </a:xfrm>
          <a:prstGeom prst="rect">
            <a:avLst/>
          </a:prstGeom>
          <a:noFill/>
        </p:spPr>
        <p:txBody>
          <a:bodyPr wrap="square" rtlCol="0">
            <a:spAutoFit/>
          </a:bodyPr>
          <a:lstStyle/>
          <a:p>
            <a:pPr algn="r" rtl="1">
              <a:buNone/>
            </a:pPr>
            <a:r>
              <a:rPr lang="fa-IR" sz="2000" b="0" i="0">
                <a:solidFill>
                  <a:srgbClr val="000000"/>
                </a:solidFill>
                <a:effectLst/>
                <a:latin typeface="Gill Sans MT" panose="020B0502020104020203" pitchFamily="34" charset="0"/>
                <a:cs typeface="B Nazanin" panose="00000400000000000000" pitchFamily="2" charset="-78"/>
              </a:rPr>
              <a:t>با دستور زیر می‌توانید فایل‌ها و دایرکتوری‌ها را وارد وضعیت </a:t>
            </a:r>
            <a:r>
              <a:rPr lang="en-US" sz="2000" b="0" i="0">
                <a:solidFill>
                  <a:srgbClr val="000000"/>
                </a:solidFill>
                <a:effectLst/>
                <a:latin typeface="Gill Sans MT" panose="020B0502020104020203" pitchFamily="34" charset="0"/>
                <a:cs typeface="B Nazanin" panose="00000400000000000000" pitchFamily="2" charset="-78"/>
              </a:rPr>
              <a:t>staged</a:t>
            </a:r>
            <a:r>
              <a:rPr lang="fa-IR" sz="2000" b="0" i="0">
                <a:solidFill>
                  <a:srgbClr val="000000"/>
                </a:solidFill>
                <a:effectLst/>
                <a:latin typeface="Gill Sans MT" panose="020B0502020104020203" pitchFamily="34" charset="0"/>
                <a:cs typeface="B Nazanin" panose="00000400000000000000" pitchFamily="2" charset="-78"/>
              </a:rPr>
              <a:t> کنید:</a:t>
            </a:r>
          </a:p>
          <a:p>
            <a:pPr algn="l">
              <a:buNone/>
            </a:pPr>
            <a:r>
              <a:rPr lang="en-GB" sz="1800" b="0" i="0">
                <a:solidFill>
                  <a:srgbClr val="000000"/>
                </a:solidFill>
                <a:effectLst/>
                <a:latin typeface="Cambria" panose="02040503050406030204" pitchFamily="18" charset="0"/>
              </a:rPr>
              <a:t>git add &lt;file&gt;</a:t>
            </a:r>
            <a:r>
              <a:rPr lang="en-GB" sz="2800"/>
              <a:t> </a:t>
            </a:r>
          </a:p>
          <a:p>
            <a:pPr algn="l">
              <a:buNone/>
            </a:pPr>
            <a:endParaRPr lang="fa-IR" sz="2800"/>
          </a:p>
          <a:p>
            <a:pPr algn="r" rtl="1">
              <a:buNone/>
            </a:pPr>
            <a:r>
              <a:rPr lang="fa-IR" sz="2000">
                <a:latin typeface="Gill Sans MT" panose="020B0502020104020203" pitchFamily="34" charset="0"/>
                <a:cs typeface="B Nazanin" panose="00000400000000000000" pitchFamily="2" charset="-78"/>
              </a:rPr>
              <a:t>به جای </a:t>
            </a:r>
            <a:r>
              <a:rPr lang="en-US" sz="2000">
                <a:latin typeface="Gill Sans MT" panose="020B0502020104020203" pitchFamily="34" charset="0"/>
                <a:cs typeface="B Nazanin" panose="00000400000000000000" pitchFamily="2" charset="-78"/>
              </a:rPr>
              <a:t>file</a:t>
            </a:r>
            <a:r>
              <a:rPr lang="fa-IR" sz="2000">
                <a:latin typeface="Gill Sans MT" panose="020B0502020104020203" pitchFamily="34" charset="0"/>
                <a:cs typeface="B Nazanin" panose="00000400000000000000" pitchFamily="2" charset="-78"/>
              </a:rPr>
              <a:t> آدرس فایل یا دایرکتوری قرار می‌گیرد که می‌تواند بیش از یک مورد باشد.</a:t>
            </a:r>
            <a:endParaRPr lang="en-US" sz="2000">
              <a:latin typeface="Gill Sans MT" panose="020B0502020104020203" pitchFamily="34" charset="0"/>
              <a:cs typeface="B Nazanin" panose="00000400000000000000" pitchFamily="2" charset="-78"/>
            </a:endParaRPr>
          </a:p>
          <a:p>
            <a:pPr algn="r" rtl="1">
              <a:buNone/>
            </a:pPr>
            <a:endParaRPr lang="fa-IR" sz="2000">
              <a:latin typeface="Gill Sans MT" panose="020B0502020104020203" pitchFamily="34" charset="0"/>
              <a:cs typeface="B Nazanin" panose="00000400000000000000" pitchFamily="2" charset="-78"/>
            </a:endParaRPr>
          </a:p>
          <a:p>
            <a:pPr algn="r" rtl="1">
              <a:buNone/>
            </a:pPr>
            <a:r>
              <a:rPr lang="fa-IR" sz="2000">
                <a:latin typeface="Gill Sans MT" panose="020B0502020104020203" pitchFamily="34" charset="0"/>
                <a:cs typeface="B Nazanin" panose="00000400000000000000" pitchFamily="2" charset="-78"/>
              </a:rPr>
              <a:t>برای مثال با دستورات معادل زیر می‌توان دایرکتوری فعلی و تمامی زیرمجموعه‌های آن را </a:t>
            </a:r>
            <a:r>
              <a:rPr lang="en-US" sz="2000">
                <a:latin typeface="Gill Sans MT" panose="020B0502020104020203" pitchFamily="34" charset="0"/>
                <a:cs typeface="B Nazanin" panose="00000400000000000000" pitchFamily="2" charset="-78"/>
              </a:rPr>
              <a:t>staged</a:t>
            </a:r>
            <a:r>
              <a:rPr lang="fa-IR" sz="2000">
                <a:latin typeface="Gill Sans MT" panose="020B0502020104020203" pitchFamily="34" charset="0"/>
                <a:cs typeface="B Nazanin" panose="00000400000000000000" pitchFamily="2" charset="-78"/>
              </a:rPr>
              <a:t> کرد:</a:t>
            </a:r>
            <a:endParaRPr lang="fa-IR" sz="2800">
              <a:latin typeface="Gill Sans MT" panose="020B0502020104020203" pitchFamily="34" charset="0"/>
              <a:cs typeface="B Nazanin" panose="00000400000000000000" pitchFamily="2" charset="-78"/>
            </a:endParaRPr>
          </a:p>
          <a:p>
            <a:pPr algn="l">
              <a:buNone/>
            </a:pPr>
            <a:r>
              <a:rPr lang="en-US" sz="1800">
                <a:latin typeface="Cambria" panose="02040503050406030204" pitchFamily="18" charset="0"/>
                <a:ea typeface="Cambria" panose="02040503050406030204" pitchFamily="18" charset="0"/>
                <a:cs typeface="B Nazanin" panose="00000400000000000000" pitchFamily="2" charset="-78"/>
              </a:rPr>
              <a:t>git add . </a:t>
            </a:r>
            <a:endParaRPr lang="fa-IR" sz="1800">
              <a:latin typeface="Cambria" panose="02040503050406030204" pitchFamily="18" charset="0"/>
              <a:ea typeface="Cambria" panose="02040503050406030204" pitchFamily="18" charset="0"/>
              <a:cs typeface="B Nazanin" panose="00000400000000000000" pitchFamily="2" charset="-78"/>
            </a:endParaRPr>
          </a:p>
          <a:p>
            <a:pPr algn="l">
              <a:buNone/>
            </a:pPr>
            <a:r>
              <a:rPr lang="en-US" sz="1800">
                <a:latin typeface="Cambria" panose="02040503050406030204" pitchFamily="18" charset="0"/>
                <a:ea typeface="Cambria" panose="02040503050406030204" pitchFamily="18" charset="0"/>
                <a:cs typeface="B Nazanin" panose="00000400000000000000" pitchFamily="2" charset="-78"/>
              </a:rPr>
              <a:t>git add -all</a:t>
            </a:r>
          </a:p>
          <a:p>
            <a:pPr algn="l">
              <a:buNone/>
            </a:pPr>
            <a:r>
              <a:rPr lang="en-US" sz="1800">
                <a:latin typeface="Cambria" panose="02040503050406030204" pitchFamily="18" charset="0"/>
                <a:ea typeface="Cambria" panose="02040503050406030204" pitchFamily="18" charset="0"/>
                <a:cs typeface="B Nazanin" panose="00000400000000000000" pitchFamily="2" charset="-78"/>
              </a:rPr>
              <a:t>git add -A</a:t>
            </a:r>
            <a:endParaRPr lang="fa-IR" sz="1800">
              <a:latin typeface="Cambria" panose="02040503050406030204" pitchFamily="18" charset="0"/>
              <a:ea typeface="Cambria"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61587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8B775-167C-0E77-ECDC-4F60FA9E9B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D6C7E0-3EE4-E099-6E04-6C76DA8DEF5C}"/>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add</a:t>
            </a:r>
          </a:p>
        </p:txBody>
      </p:sp>
      <p:pic>
        <p:nvPicPr>
          <p:cNvPr id="5" name="Picture 4">
            <a:extLst>
              <a:ext uri="{FF2B5EF4-FFF2-40B4-BE49-F238E27FC236}">
                <a16:creationId xmlns:a16="http://schemas.microsoft.com/office/drawing/2014/main" id="{2415ED4D-BE35-9C67-5702-9266AD58442D}"/>
              </a:ext>
            </a:extLst>
          </p:cNvPr>
          <p:cNvPicPr>
            <a:picLocks noChangeAspect="1"/>
          </p:cNvPicPr>
          <p:nvPr/>
        </p:nvPicPr>
        <p:blipFill>
          <a:blip r:embed="rId2"/>
          <a:stretch>
            <a:fillRect/>
          </a:stretch>
        </p:blipFill>
        <p:spPr>
          <a:xfrm>
            <a:off x="1848166" y="1981253"/>
            <a:ext cx="5447667" cy="2707843"/>
          </a:xfrm>
          <a:prstGeom prst="rect">
            <a:avLst/>
          </a:prstGeom>
        </p:spPr>
      </p:pic>
      <p:sp>
        <p:nvSpPr>
          <p:cNvPr id="2" name="TextBox 1">
            <a:extLst>
              <a:ext uri="{FF2B5EF4-FFF2-40B4-BE49-F238E27FC236}">
                <a16:creationId xmlns:a16="http://schemas.microsoft.com/office/drawing/2014/main" id="{520BB42B-6401-4E20-F373-4F918C30DB2C}"/>
              </a:ext>
            </a:extLst>
          </p:cNvPr>
          <p:cNvSpPr txBox="1"/>
          <p:nvPr/>
        </p:nvSpPr>
        <p:spPr>
          <a:xfrm>
            <a:off x="720001" y="1100440"/>
            <a:ext cx="7607136" cy="707886"/>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در هر مرحله با استفاده از دستور </a:t>
            </a:r>
            <a:r>
              <a:rPr lang="en-US" sz="2000">
                <a:latin typeface="Gill Sans MT" panose="020B0502020104020203" pitchFamily="34" charset="0"/>
                <a:cs typeface="B Nazanin" panose="00000400000000000000" pitchFamily="2" charset="-78"/>
              </a:rPr>
              <a:t>git status</a:t>
            </a:r>
            <a:r>
              <a:rPr lang="fa-IR" sz="2000">
                <a:latin typeface="Gill Sans MT" panose="020B0502020104020203" pitchFamily="34" charset="0"/>
                <a:cs typeface="B Nazanin" panose="00000400000000000000" pitchFamily="2" charset="-78"/>
              </a:rPr>
              <a:t> می‌توانید گزارشی از وضعیت فایل‌ها داشته باشید و پیش از </a:t>
            </a:r>
            <a:r>
              <a:rPr lang="en-US" sz="2000">
                <a:latin typeface="Gill Sans MT" panose="020B0502020104020203" pitchFamily="34" charset="0"/>
                <a:cs typeface="B Nazanin" panose="00000400000000000000" pitchFamily="2" charset="-78"/>
              </a:rPr>
              <a:t>commit</a:t>
            </a:r>
            <a:r>
              <a:rPr lang="fa-IR" sz="2000">
                <a:latin typeface="Gill Sans MT" panose="020B0502020104020203" pitchFamily="34" charset="0"/>
                <a:cs typeface="B Nazanin" panose="00000400000000000000" pitchFamily="2" charset="-78"/>
              </a:rPr>
              <a:t> یا هر اقدام دیگر، آن‌ها را بررسی کنید.</a:t>
            </a:r>
            <a:endParaRPr lang="en-GB" sz="200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1356896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67E26-AACD-056F-7FB0-A1B57FE95B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77BAC1-02FB-3B99-EC35-92225D6AA1EB}"/>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commit</a:t>
            </a:r>
          </a:p>
        </p:txBody>
      </p:sp>
      <p:sp>
        <p:nvSpPr>
          <p:cNvPr id="2" name="TextBox 1">
            <a:extLst>
              <a:ext uri="{FF2B5EF4-FFF2-40B4-BE49-F238E27FC236}">
                <a16:creationId xmlns:a16="http://schemas.microsoft.com/office/drawing/2014/main" id="{9F962AC6-5E6B-FE93-7411-270C107FB384}"/>
              </a:ext>
            </a:extLst>
          </p:cNvPr>
          <p:cNvSpPr txBox="1"/>
          <p:nvPr/>
        </p:nvSpPr>
        <p:spPr>
          <a:xfrm>
            <a:off x="633984" y="1100440"/>
            <a:ext cx="7693153" cy="2677656"/>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با دستور زیر می‌توانید تغییرات </a:t>
            </a:r>
            <a:r>
              <a:rPr lang="en-US" sz="2000">
                <a:latin typeface="Gill Sans MT" panose="020B0502020104020203" pitchFamily="34" charset="0"/>
                <a:cs typeface="B Nazanin" panose="00000400000000000000" pitchFamily="2" charset="-78"/>
              </a:rPr>
              <a:t>staged</a:t>
            </a:r>
            <a:r>
              <a:rPr lang="fa-IR" sz="2000">
                <a:latin typeface="Gill Sans MT" panose="020B0502020104020203" pitchFamily="34" charset="0"/>
                <a:cs typeface="B Nazanin" panose="00000400000000000000" pitchFamily="2" charset="-78"/>
              </a:rPr>
              <a:t> شده را </a:t>
            </a:r>
            <a:r>
              <a:rPr lang="en-US" sz="2000">
                <a:latin typeface="Gill Sans MT" panose="020B0502020104020203" pitchFamily="34" charset="0"/>
                <a:cs typeface="B Nazanin" panose="00000400000000000000" pitchFamily="2" charset="-78"/>
              </a:rPr>
              <a:t>commit</a:t>
            </a:r>
            <a:r>
              <a:rPr lang="fa-IR" sz="2000">
                <a:latin typeface="Gill Sans MT" panose="020B0502020104020203" pitchFamily="34" charset="0"/>
                <a:cs typeface="B Nazanin" panose="00000400000000000000" pitchFamily="2" charset="-78"/>
              </a:rPr>
              <a:t> کنید تا در حافظه‌ی گیت ثبت شود و پس از این بتوانید مانند یک </a:t>
            </a:r>
            <a:r>
              <a:rPr lang="en-US" sz="2000">
                <a:latin typeface="Gill Sans MT" panose="020B0502020104020203" pitchFamily="34" charset="0"/>
                <a:cs typeface="B Nazanin" panose="00000400000000000000" pitchFamily="2" charset="-78"/>
              </a:rPr>
              <a:t>check point</a:t>
            </a:r>
            <a:r>
              <a:rPr lang="fa-IR" sz="2000">
                <a:latin typeface="Gill Sans MT" panose="020B0502020104020203" pitchFamily="34" charset="0"/>
                <a:cs typeface="B Nazanin" panose="00000400000000000000" pitchFamily="2" charset="-78"/>
              </a:rPr>
              <a:t> به وضعیت فعلی فایل ها دسترسی داشته باشید: (به جای </a:t>
            </a:r>
            <a:r>
              <a:rPr lang="en-US" sz="2000">
                <a:latin typeface="Gill Sans MT" panose="020B0502020104020203" pitchFamily="34" charset="0"/>
                <a:cs typeface="B Nazanin" panose="00000400000000000000" pitchFamily="2" charset="-78"/>
              </a:rPr>
              <a:t>message</a:t>
            </a:r>
            <a:r>
              <a:rPr lang="fa-IR" sz="2000">
                <a:latin typeface="Gill Sans MT" panose="020B0502020104020203" pitchFamily="34" charset="0"/>
                <a:cs typeface="B Nazanin" panose="00000400000000000000" pitchFamily="2" charset="-78"/>
              </a:rPr>
              <a:t> پیغام مناسبی برای </a:t>
            </a:r>
            <a:r>
              <a:rPr lang="en-US" sz="2000">
                <a:latin typeface="Gill Sans MT" panose="020B0502020104020203" pitchFamily="34" charset="0"/>
                <a:cs typeface="B Nazanin" panose="00000400000000000000" pitchFamily="2" charset="-78"/>
              </a:rPr>
              <a:t>commit </a:t>
            </a:r>
            <a:r>
              <a:rPr lang="fa-IR" sz="2000">
                <a:latin typeface="Gill Sans MT" panose="020B0502020104020203" pitchFamily="34" charset="0"/>
                <a:cs typeface="B Nazanin" panose="00000400000000000000" pitchFamily="2" charset="-78"/>
              </a:rPr>
              <a:t> خود اضافه کنید)</a:t>
            </a:r>
          </a:p>
          <a:p>
            <a:pPr algn="l"/>
            <a:r>
              <a:rPr lang="en-GB" sz="1800" b="0" i="0">
                <a:solidFill>
                  <a:srgbClr val="000000"/>
                </a:solidFill>
                <a:effectLst/>
                <a:latin typeface="Cambria" panose="02040503050406030204" pitchFamily="18" charset="0"/>
              </a:rPr>
              <a:t>git commit -m ‘&lt;message&gt;</a:t>
            </a:r>
            <a:r>
              <a:rPr lang="en-GB" sz="2400"/>
              <a:t> </a:t>
            </a:r>
          </a:p>
          <a:p>
            <a:pPr algn="l"/>
            <a:endParaRPr lang="fa-IR" sz="2400"/>
          </a:p>
          <a:p>
            <a:pPr marL="285750" indent="-285750" algn="r" rtl="1">
              <a:buFont typeface="Wingdings" panose="05000000000000000000" pitchFamily="2" charset="2"/>
              <a:buChar char="v"/>
            </a:pPr>
            <a:r>
              <a:rPr lang="fa-IR" sz="2000">
                <a:latin typeface="Gill Sans MT" panose="020B0502020104020203" pitchFamily="34" charset="0"/>
                <a:ea typeface="Cambria" panose="02040503050406030204" pitchFamily="18" charset="0"/>
                <a:cs typeface="B Nazanin" panose="00000400000000000000" pitchFamily="2" charset="-78"/>
              </a:rPr>
              <a:t>در صورتی که تنها دستور </a:t>
            </a:r>
            <a:r>
              <a:rPr lang="en-US" sz="2000">
                <a:latin typeface="Gill Sans MT" panose="020B0502020104020203" pitchFamily="34" charset="0"/>
                <a:ea typeface="Cambria" panose="02040503050406030204" pitchFamily="18" charset="0"/>
                <a:cs typeface="B Nazanin" panose="00000400000000000000" pitchFamily="2" charset="-78"/>
              </a:rPr>
              <a:t>git commit</a:t>
            </a:r>
            <a:r>
              <a:rPr lang="fa-IR" sz="2000">
                <a:latin typeface="Gill Sans MT" panose="020B0502020104020203" pitchFamily="34" charset="0"/>
                <a:ea typeface="Cambria" panose="02040503050406030204" pitchFamily="18" charset="0"/>
                <a:cs typeface="B Nazanin" panose="00000400000000000000" pitchFamily="2" charset="-78"/>
              </a:rPr>
              <a:t> را وارد کنید، ویرایشگر متنی در ترمینال برایتان باز می‌شود که در آن می‌توانید پیغام‌تان را بنویسید و در انتها برای خروج از آن، یک‌بار کلید </a:t>
            </a:r>
            <a:r>
              <a:rPr lang="en-US" sz="2000">
                <a:latin typeface="Gill Sans MT" panose="020B0502020104020203" pitchFamily="34" charset="0"/>
                <a:ea typeface="Cambria" panose="02040503050406030204" pitchFamily="18" charset="0"/>
                <a:cs typeface="B Nazanin" panose="00000400000000000000" pitchFamily="2" charset="-78"/>
              </a:rPr>
              <a:t>Esc</a:t>
            </a:r>
            <a:r>
              <a:rPr lang="fa-IR" sz="2000">
                <a:latin typeface="Gill Sans MT" panose="020B0502020104020203" pitchFamily="34" charset="0"/>
                <a:ea typeface="Cambria" panose="02040503050406030204" pitchFamily="18" charset="0"/>
                <a:cs typeface="B Nazanin" panose="00000400000000000000" pitchFamily="2" charset="-78"/>
              </a:rPr>
              <a:t> را زده و سپس دستور </a:t>
            </a:r>
            <a:r>
              <a:rPr lang="en-US" sz="2000">
                <a:latin typeface="Gill Sans MT" panose="020B0502020104020203" pitchFamily="34" charset="0"/>
                <a:ea typeface="Cambria" panose="02040503050406030204" pitchFamily="18" charset="0"/>
                <a:cs typeface="B Nazanin" panose="00000400000000000000" pitchFamily="2" charset="-78"/>
              </a:rPr>
              <a:t>:wq</a:t>
            </a:r>
            <a:r>
              <a:rPr lang="fa-IR" sz="2000">
                <a:latin typeface="Gill Sans MT" panose="020B0502020104020203" pitchFamily="34" charset="0"/>
                <a:ea typeface="Cambria" panose="02040503050406030204" pitchFamily="18" charset="0"/>
                <a:cs typeface="B Nazanin" panose="00000400000000000000" pitchFamily="2" charset="-78"/>
              </a:rPr>
              <a:t> را وارد کرده و </a:t>
            </a:r>
            <a:r>
              <a:rPr lang="en-US" sz="2000">
                <a:latin typeface="Gill Sans MT" panose="020B0502020104020203" pitchFamily="34" charset="0"/>
                <a:ea typeface="Cambria" panose="02040503050406030204" pitchFamily="18" charset="0"/>
                <a:cs typeface="B Nazanin" panose="00000400000000000000" pitchFamily="2" charset="-78"/>
              </a:rPr>
              <a:t>Enter</a:t>
            </a:r>
            <a:r>
              <a:rPr lang="fa-IR" sz="2000">
                <a:latin typeface="Gill Sans MT" panose="020B0502020104020203" pitchFamily="34" charset="0"/>
                <a:ea typeface="Cambria" panose="02040503050406030204" pitchFamily="18" charset="0"/>
                <a:cs typeface="B Nazanin" panose="00000400000000000000" pitchFamily="2" charset="-78"/>
              </a:rPr>
              <a:t> را بزنید.</a:t>
            </a:r>
            <a:endParaRPr lang="en-GB" sz="2000">
              <a:latin typeface="Gill Sans MT" panose="020B0502020104020203" pitchFamily="34" charset="0"/>
              <a:ea typeface="Cambria"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377762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4C352-2025-FA75-AE3F-D445857DB9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E0244-9ACA-63E6-95F6-BB1E5C2AECDC}"/>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commit message</a:t>
            </a:r>
          </a:p>
        </p:txBody>
      </p:sp>
      <p:sp>
        <p:nvSpPr>
          <p:cNvPr id="2" name="TextBox 1">
            <a:extLst>
              <a:ext uri="{FF2B5EF4-FFF2-40B4-BE49-F238E27FC236}">
                <a16:creationId xmlns:a16="http://schemas.microsoft.com/office/drawing/2014/main" id="{BE7F21F6-6828-4490-CE9C-39E7941EA342}"/>
              </a:ext>
            </a:extLst>
          </p:cNvPr>
          <p:cNvSpPr txBox="1"/>
          <p:nvPr/>
        </p:nvSpPr>
        <p:spPr>
          <a:xfrm>
            <a:off x="633984" y="1100440"/>
            <a:ext cx="7693153" cy="3724096"/>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روش استاندارد نوشتن </a:t>
            </a:r>
            <a:r>
              <a:rPr lang="en-US" sz="2000">
                <a:latin typeface="Gill Sans MT" panose="020B0502020104020203" pitchFamily="34" charset="0"/>
                <a:cs typeface="B Nazanin" panose="00000400000000000000" pitchFamily="2" charset="-78"/>
              </a:rPr>
              <a:t>commit message</a:t>
            </a:r>
            <a:r>
              <a:rPr lang="fa-IR" sz="2000">
                <a:latin typeface="Gill Sans MT" panose="020B0502020104020203" pitchFamily="34" charset="0"/>
                <a:cs typeface="B Nazanin" panose="00000400000000000000" pitchFamily="2" charset="-78"/>
              </a:rPr>
              <a:t> : </a:t>
            </a:r>
          </a:p>
          <a:p>
            <a:pPr algn="r" rtl="1"/>
            <a:endParaRPr lang="fa-IR" sz="2000">
              <a:latin typeface="Gill Sans MT" panose="020B0502020104020203" pitchFamily="34" charset="0"/>
              <a:cs typeface="B Nazanin" panose="00000400000000000000" pitchFamily="2" charset="-78"/>
            </a:endParaRPr>
          </a:p>
          <a:p>
            <a:pPr marL="342900" indent="-342900" algn="r" rtl="1">
              <a:buFont typeface="Arial" panose="020B0604020202020204" pitchFamily="34" charset="0"/>
              <a:buChar char="•"/>
            </a:pPr>
            <a:r>
              <a:rPr lang="fa-IR" sz="2000">
                <a:latin typeface="Gill Sans MT" panose="020B0502020104020203" pitchFamily="34" charset="0"/>
                <a:cs typeface="B Nazanin" panose="00000400000000000000" pitchFamily="2" charset="-78"/>
              </a:rPr>
              <a:t>رایج است که برای نخستین </a:t>
            </a:r>
            <a:r>
              <a:rPr lang="en-US" sz="2000">
                <a:latin typeface="Gill Sans MT" panose="020B0502020104020203" pitchFamily="34" charset="0"/>
                <a:cs typeface="B Nazanin" panose="00000400000000000000" pitchFamily="2" charset="-78"/>
              </a:rPr>
              <a:t>commit</a:t>
            </a:r>
            <a:r>
              <a:rPr lang="fa-IR" sz="2000">
                <a:latin typeface="Gill Sans MT" panose="020B0502020104020203" pitchFamily="34" charset="0"/>
                <a:cs typeface="B Nazanin" panose="00000400000000000000" pitchFamily="2" charset="-78"/>
              </a:rPr>
              <a:t>، از پیغام </a:t>
            </a:r>
            <a:r>
              <a:rPr lang="en-US" sz="2000">
                <a:latin typeface="Gill Sans MT" panose="020B0502020104020203" pitchFamily="34" charset="0"/>
                <a:cs typeface="B Nazanin" panose="00000400000000000000" pitchFamily="2" charset="-78"/>
              </a:rPr>
              <a:t>Initial commit</a:t>
            </a:r>
            <a:r>
              <a:rPr lang="fa-IR" sz="2000">
                <a:latin typeface="Gill Sans MT" panose="020B0502020104020203" pitchFamily="34" charset="0"/>
                <a:cs typeface="B Nazanin" panose="00000400000000000000" pitchFamily="2" charset="-78"/>
              </a:rPr>
              <a:t> استفاده می‌شود.</a:t>
            </a:r>
          </a:p>
          <a:p>
            <a:pPr marL="342900" indent="-342900" algn="r" rtl="1">
              <a:buFont typeface="Arial" panose="020B0604020202020204" pitchFamily="34" charset="0"/>
              <a:buChar char="•"/>
            </a:pPr>
            <a:r>
              <a:rPr lang="fa-IR" sz="2000">
                <a:latin typeface="Gill Sans MT" panose="020B0502020104020203" pitchFamily="34" charset="0"/>
                <a:cs typeface="B Nazanin" panose="00000400000000000000" pitchFamily="2" charset="-78"/>
              </a:rPr>
              <a:t>برای </a:t>
            </a:r>
            <a:r>
              <a:rPr lang="en-US" sz="2000">
                <a:latin typeface="Gill Sans MT" panose="020B0502020104020203" pitchFamily="34" charset="0"/>
                <a:cs typeface="B Nazanin" panose="00000400000000000000" pitchFamily="2" charset="-78"/>
              </a:rPr>
              <a:t>commit</a:t>
            </a:r>
            <a:r>
              <a:rPr lang="fa-IR" sz="2000">
                <a:latin typeface="Gill Sans MT" panose="020B0502020104020203" pitchFamily="34" charset="0"/>
                <a:cs typeface="B Nazanin" panose="00000400000000000000" pitchFamily="2" charset="-78"/>
              </a:rPr>
              <a:t>های بعدی پیشنهاد می‌شود از فرمت </a:t>
            </a:r>
          </a:p>
          <a:p>
            <a:pPr algn="l"/>
            <a:r>
              <a:rPr lang="en-US" sz="1800">
                <a:latin typeface="Cambria" panose="02040503050406030204" pitchFamily="18" charset="0"/>
                <a:ea typeface="Cambria" panose="02040503050406030204" pitchFamily="18" charset="0"/>
                <a:cs typeface="B Nazanin" panose="00000400000000000000" pitchFamily="2" charset="-78"/>
              </a:rPr>
              <a:t>&lt;type&gt;: &lt;description&gt;</a:t>
            </a:r>
            <a:endParaRPr lang="fa-IR" sz="2000">
              <a:latin typeface="Gill Sans MT" panose="020B0502020104020203" pitchFamily="34" charset="0"/>
              <a:ea typeface="Cambria" panose="02040503050406030204" pitchFamily="18" charset="0"/>
              <a:cs typeface="B Nazanin" panose="00000400000000000000" pitchFamily="2" charset="-78"/>
            </a:endParaRPr>
          </a:p>
          <a:p>
            <a:pPr marL="597600" lvl="1" algn="r" rtl="1"/>
            <a:r>
              <a:rPr lang="fa-IR" sz="2000">
                <a:latin typeface="Gill Sans MT" panose="020B0502020104020203" pitchFamily="34" charset="0"/>
                <a:ea typeface="Cambria" panose="02040503050406030204" pitchFamily="18" charset="0"/>
                <a:cs typeface="B Nazanin" panose="00000400000000000000" pitchFamily="2" charset="-78"/>
              </a:rPr>
              <a:t>استفاده کنید که به جای </a:t>
            </a:r>
            <a:r>
              <a:rPr lang="en-US" sz="2000">
                <a:latin typeface="Gill Sans MT" panose="020B0502020104020203" pitchFamily="34" charset="0"/>
                <a:ea typeface="Cambria" panose="02040503050406030204" pitchFamily="18" charset="0"/>
                <a:cs typeface="B Nazanin" panose="00000400000000000000" pitchFamily="2" charset="-78"/>
              </a:rPr>
              <a:t>type</a:t>
            </a:r>
            <a:r>
              <a:rPr lang="fa-IR" sz="2000">
                <a:latin typeface="Gill Sans MT" panose="020B0502020104020203" pitchFamily="34" charset="0"/>
                <a:ea typeface="Cambria" panose="02040503050406030204" pitchFamily="18" charset="0"/>
                <a:cs typeface="B Nazanin" panose="00000400000000000000" pitchFamily="2" charset="-78"/>
              </a:rPr>
              <a:t> :</a:t>
            </a:r>
          </a:p>
          <a:p>
            <a:pPr marL="883350" indent="-285750" algn="r" rtl="1">
              <a:buFont typeface="Arial" panose="020B0604020202020204" pitchFamily="34" charset="0"/>
              <a:buChar char="•"/>
            </a:pPr>
            <a:r>
              <a:rPr lang="fa-IR" sz="2000">
                <a:latin typeface="Gill Sans MT" panose="020B0502020104020203" pitchFamily="34" charset="0"/>
                <a:ea typeface="Cambria" panose="02040503050406030204" pitchFamily="18" charset="0"/>
                <a:cs typeface="B Nazanin" panose="00000400000000000000" pitchFamily="2" charset="-78"/>
              </a:rPr>
              <a:t>اگر یک مشکل یا باگ را حل کرده‌اید، از </a:t>
            </a:r>
            <a:r>
              <a:rPr lang="en-US" sz="2000">
                <a:latin typeface="Gill Sans MT" panose="020B0502020104020203" pitchFamily="34" charset="0"/>
                <a:ea typeface="Cambria" panose="02040503050406030204" pitchFamily="18" charset="0"/>
                <a:cs typeface="B Nazanin" panose="00000400000000000000" pitchFamily="2" charset="-78"/>
              </a:rPr>
              <a:t>fix</a:t>
            </a:r>
            <a:r>
              <a:rPr lang="fa-IR" sz="2000">
                <a:latin typeface="Gill Sans MT" panose="020B0502020104020203" pitchFamily="34" charset="0"/>
                <a:ea typeface="Cambria" panose="02040503050406030204" pitchFamily="18" charset="0"/>
                <a:cs typeface="B Nazanin" panose="00000400000000000000" pitchFamily="2" charset="-78"/>
              </a:rPr>
              <a:t> استفاده کنید.</a:t>
            </a:r>
          </a:p>
          <a:p>
            <a:pPr marL="883350" indent="-285750" algn="r" rtl="1">
              <a:buFont typeface="Arial" panose="020B0604020202020204" pitchFamily="34" charset="0"/>
              <a:buChar char="•"/>
            </a:pPr>
            <a:r>
              <a:rPr lang="fa-IR" sz="2000">
                <a:latin typeface="Gill Sans MT" panose="020B0502020104020203" pitchFamily="34" charset="0"/>
                <a:ea typeface="Cambria" panose="02040503050406030204" pitchFamily="18" charset="0"/>
                <a:cs typeface="B Nazanin" panose="00000400000000000000" pitchFamily="2" charset="-78"/>
              </a:rPr>
              <a:t>اگر قابلیت جدیدی به برنامه افزوده‌اید و آن را توسعه داده یا تکمیل کرده اید، از </a:t>
            </a:r>
            <a:r>
              <a:rPr lang="en-US" sz="2000">
                <a:latin typeface="Gill Sans MT" panose="020B0502020104020203" pitchFamily="34" charset="0"/>
                <a:ea typeface="Cambria" panose="02040503050406030204" pitchFamily="18" charset="0"/>
                <a:cs typeface="B Nazanin" panose="00000400000000000000" pitchFamily="2" charset="-78"/>
              </a:rPr>
              <a:t>feat</a:t>
            </a:r>
            <a:r>
              <a:rPr lang="fa-IR" sz="2000">
                <a:latin typeface="Gill Sans MT" panose="020B0502020104020203" pitchFamily="34" charset="0"/>
                <a:ea typeface="Cambria" panose="02040503050406030204" pitchFamily="18" charset="0"/>
                <a:cs typeface="B Nazanin" panose="00000400000000000000" pitchFamily="2" charset="-78"/>
              </a:rPr>
              <a:t> استفاده کنید.</a:t>
            </a:r>
          </a:p>
          <a:p>
            <a:pPr marL="883350" indent="-285750" algn="r" rtl="1">
              <a:buFont typeface="Arial" panose="020B0604020202020204" pitchFamily="34" charset="0"/>
              <a:buChar char="•"/>
            </a:pPr>
            <a:r>
              <a:rPr lang="fa-IR" sz="2000">
                <a:latin typeface="Gill Sans MT" panose="020B0502020104020203" pitchFamily="34" charset="0"/>
                <a:ea typeface="Cambria" panose="02040503050406030204" pitchFamily="18" charset="0"/>
                <a:cs typeface="B Nazanin" panose="00000400000000000000" pitchFamily="2" charset="-78"/>
              </a:rPr>
              <a:t>اگر بدون تغییر خروجی برنامه، کد نوشته شده یا پروژه را مرتب کرده‌اید، از </a:t>
            </a:r>
            <a:r>
              <a:rPr lang="en-US" sz="2000">
                <a:latin typeface="Gill Sans MT" panose="020B0502020104020203" pitchFamily="34" charset="0"/>
                <a:ea typeface="Cambria" panose="02040503050406030204" pitchFamily="18" charset="0"/>
                <a:cs typeface="B Nazanin" panose="00000400000000000000" pitchFamily="2" charset="-78"/>
              </a:rPr>
              <a:t>refactor</a:t>
            </a:r>
            <a:r>
              <a:rPr lang="fa-IR" sz="2000">
                <a:latin typeface="Gill Sans MT" panose="020B0502020104020203" pitchFamily="34" charset="0"/>
                <a:ea typeface="Cambria" panose="02040503050406030204" pitchFamily="18" charset="0"/>
                <a:cs typeface="B Nazanin" panose="00000400000000000000" pitchFamily="2" charset="-78"/>
              </a:rPr>
              <a:t> استفاده کنید.</a:t>
            </a:r>
          </a:p>
          <a:p>
            <a:pPr algn="r" rtl="1"/>
            <a:endParaRPr lang="en-GB" sz="1800">
              <a:latin typeface="Cambria" panose="02040503050406030204" pitchFamily="18" charset="0"/>
              <a:ea typeface="Cambria"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45838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81F2D-3D8E-F495-538C-A721D07CD2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B076B1-2958-1C89-EB34-A20CDEC4F7AD}"/>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log</a:t>
            </a:r>
          </a:p>
        </p:txBody>
      </p:sp>
      <p:sp>
        <p:nvSpPr>
          <p:cNvPr id="2" name="TextBox 1">
            <a:extLst>
              <a:ext uri="{FF2B5EF4-FFF2-40B4-BE49-F238E27FC236}">
                <a16:creationId xmlns:a16="http://schemas.microsoft.com/office/drawing/2014/main" id="{56FAFDAC-1017-2AC4-D06E-946931CF7EB1}"/>
              </a:ext>
            </a:extLst>
          </p:cNvPr>
          <p:cNvSpPr txBox="1"/>
          <p:nvPr/>
        </p:nvSpPr>
        <p:spPr>
          <a:xfrm>
            <a:off x="633984" y="1100440"/>
            <a:ext cx="7693153" cy="1046440"/>
          </a:xfrm>
          <a:prstGeom prst="rect">
            <a:avLst/>
          </a:prstGeom>
          <a:noFill/>
        </p:spPr>
        <p:txBody>
          <a:bodyPr wrap="square" rtlCol="0">
            <a:spAutoFit/>
          </a:bodyPr>
          <a:lstStyle/>
          <a:p>
            <a:pPr algn="r" rtl="1"/>
            <a:r>
              <a:rPr lang="fa-IR" sz="2000">
                <a:latin typeface="Gill Sans MT" panose="020B0502020104020203" pitchFamily="34" charset="0"/>
                <a:ea typeface="Cambria" panose="02040503050406030204" pitchFamily="18" charset="0"/>
                <a:cs typeface="B Nazanin" panose="00000400000000000000" pitchFamily="2" charset="-78"/>
              </a:rPr>
              <a:t>در هر مرحله، می‌توان با دستور زیر به جزئیات </a:t>
            </a:r>
            <a:r>
              <a:rPr lang="en-US" sz="2000">
                <a:latin typeface="Gill Sans MT" panose="020B0502020104020203" pitchFamily="34" charset="0"/>
                <a:ea typeface="Cambria" panose="02040503050406030204" pitchFamily="18" charset="0"/>
                <a:cs typeface="B Nazanin" panose="00000400000000000000" pitchFamily="2" charset="-78"/>
              </a:rPr>
              <a:t>commit</a:t>
            </a:r>
            <a:r>
              <a:rPr lang="fa-IR" sz="2000">
                <a:latin typeface="Gill Sans MT" panose="020B0502020104020203" pitchFamily="34" charset="0"/>
                <a:ea typeface="Cambria" panose="02040503050406030204" pitchFamily="18" charset="0"/>
                <a:cs typeface="B Nazanin" panose="00000400000000000000" pitchFamily="2" charset="-78"/>
              </a:rPr>
              <a:t>های قبلی دسترسی داشت:</a:t>
            </a:r>
          </a:p>
          <a:p>
            <a:pPr algn="l"/>
            <a:r>
              <a:rPr lang="en-GB" sz="1800" b="0" i="0">
                <a:solidFill>
                  <a:srgbClr val="000000"/>
                </a:solidFill>
                <a:effectLst/>
                <a:latin typeface="Cambria" panose="02040503050406030204" pitchFamily="18" charset="0"/>
              </a:rPr>
              <a:t>git log</a:t>
            </a:r>
            <a:r>
              <a:rPr lang="en-GB" sz="2400"/>
              <a:t> </a:t>
            </a:r>
            <a:br>
              <a:rPr lang="en-GB" sz="2400"/>
            </a:br>
            <a:endParaRPr lang="en-GB" sz="1800">
              <a:latin typeface="Cambria" panose="02040503050406030204" pitchFamily="18" charset="0"/>
              <a:ea typeface="Cambria" panose="02040503050406030204" pitchFamily="18" charset="0"/>
              <a:cs typeface="B Nazanin" panose="00000400000000000000" pitchFamily="2" charset="-78"/>
            </a:endParaRPr>
          </a:p>
        </p:txBody>
      </p:sp>
      <p:pic>
        <p:nvPicPr>
          <p:cNvPr id="5" name="Picture 4">
            <a:extLst>
              <a:ext uri="{FF2B5EF4-FFF2-40B4-BE49-F238E27FC236}">
                <a16:creationId xmlns:a16="http://schemas.microsoft.com/office/drawing/2014/main" id="{567B780E-BB5F-8EEB-AE24-E8B85F186A53}"/>
              </a:ext>
            </a:extLst>
          </p:cNvPr>
          <p:cNvPicPr>
            <a:picLocks noChangeAspect="1"/>
          </p:cNvPicPr>
          <p:nvPr/>
        </p:nvPicPr>
        <p:blipFill>
          <a:blip r:embed="rId2"/>
          <a:srcRect r="60533" b="70133"/>
          <a:stretch/>
        </p:blipFill>
        <p:spPr>
          <a:xfrm>
            <a:off x="1243584" y="1934494"/>
            <a:ext cx="6473952" cy="2755804"/>
          </a:xfrm>
          <a:prstGeom prst="rect">
            <a:avLst/>
          </a:prstGeom>
        </p:spPr>
      </p:pic>
    </p:spTree>
    <p:extLst>
      <p:ext uri="{BB962C8B-B14F-4D97-AF65-F5344CB8AC3E}">
        <p14:creationId xmlns:p14="http://schemas.microsoft.com/office/powerpoint/2010/main" val="1263400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3">
          <a:extLst>
            <a:ext uri="{FF2B5EF4-FFF2-40B4-BE49-F238E27FC236}">
              <a16:creationId xmlns:a16="http://schemas.microsoft.com/office/drawing/2014/main" id="{A2A51415-E6ED-B8A7-EC47-FBA83EB22947}"/>
            </a:ext>
          </a:extLst>
        </p:cNvPr>
        <p:cNvGrpSpPr/>
        <p:nvPr/>
      </p:nvGrpSpPr>
      <p:grpSpPr>
        <a:xfrm>
          <a:off x="0" y="0"/>
          <a:ext cx="0" cy="0"/>
          <a:chOff x="0" y="0"/>
          <a:chExt cx="0" cy="0"/>
        </a:xfrm>
      </p:grpSpPr>
      <p:sp>
        <p:nvSpPr>
          <p:cNvPr id="2074" name="Google Shape;2074;p51">
            <a:extLst>
              <a:ext uri="{FF2B5EF4-FFF2-40B4-BE49-F238E27FC236}">
                <a16:creationId xmlns:a16="http://schemas.microsoft.com/office/drawing/2014/main" id="{0E6093A2-14D5-C6DF-89E4-3C3CEFE4635E}"/>
              </a:ext>
            </a:extLst>
          </p:cNvPr>
          <p:cNvSpPr txBox="1">
            <a:spLocks noGrp="1"/>
          </p:cNvSpPr>
          <p:nvPr>
            <p:ph type="title"/>
          </p:nvPr>
        </p:nvSpPr>
        <p:spPr>
          <a:xfrm>
            <a:off x="720125" y="285698"/>
            <a:ext cx="7704000" cy="5727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2800">
                <a:solidFill>
                  <a:srgbClr val="C39113"/>
                </a:solidFill>
                <a:cs typeface="B Roya" panose="00000400000000000000" pitchFamily="2" charset="-78"/>
              </a:rPr>
              <a:t>آشنایی با </a:t>
            </a:r>
            <a:r>
              <a:rPr lang="en" sz="2800">
                <a:solidFill>
                  <a:srgbClr val="C39113"/>
                </a:solidFill>
                <a:cs typeface="B Roya" panose="00000400000000000000" pitchFamily="2" charset="-78"/>
              </a:rPr>
              <a:t>JVM, JRE</a:t>
            </a:r>
            <a:r>
              <a:rPr lang="fa-IR" sz="2800">
                <a:solidFill>
                  <a:srgbClr val="C39113"/>
                </a:solidFill>
                <a:cs typeface="B Roya" panose="00000400000000000000" pitchFamily="2" charset="-78"/>
              </a:rPr>
              <a:t> و </a:t>
            </a:r>
            <a:r>
              <a:rPr lang="en-US" sz="2800">
                <a:solidFill>
                  <a:srgbClr val="C39113"/>
                </a:solidFill>
                <a:cs typeface="B Roya" panose="00000400000000000000" pitchFamily="2" charset="-78"/>
              </a:rPr>
              <a:t>JDK</a:t>
            </a:r>
            <a:endParaRPr sz="2800" dirty="0">
              <a:solidFill>
                <a:srgbClr val="C39113"/>
              </a:solidFill>
              <a:cs typeface="B Roya" panose="00000400000000000000" pitchFamily="2" charset="-78"/>
            </a:endParaRPr>
          </a:p>
        </p:txBody>
      </p:sp>
      <p:sp>
        <p:nvSpPr>
          <p:cNvPr id="4" name="TextBox 3">
            <a:extLst>
              <a:ext uri="{FF2B5EF4-FFF2-40B4-BE49-F238E27FC236}">
                <a16:creationId xmlns:a16="http://schemas.microsoft.com/office/drawing/2014/main" id="{DAF77927-3A34-868E-A2E4-18D242DF4FFE}"/>
              </a:ext>
            </a:extLst>
          </p:cNvPr>
          <p:cNvSpPr txBox="1"/>
          <p:nvPr/>
        </p:nvSpPr>
        <p:spPr>
          <a:xfrm>
            <a:off x="477701" y="1226126"/>
            <a:ext cx="8188598" cy="369332"/>
          </a:xfrm>
          <a:prstGeom prst="rect">
            <a:avLst/>
          </a:prstGeom>
          <a:noFill/>
        </p:spPr>
        <p:txBody>
          <a:bodyPr wrap="square" rtlCol="0">
            <a:spAutoFit/>
          </a:bodyPr>
          <a:lstStyle/>
          <a:p>
            <a:pPr indent="0">
              <a:spcBef>
                <a:spcPts val="1000"/>
              </a:spcBef>
              <a:spcAft>
                <a:spcPts val="1000"/>
              </a:spcAft>
              <a:buNone/>
            </a:pPr>
            <a:r>
              <a:rPr lang="en-US" sz="1800">
                <a:latin typeface="Gill Sans MT" panose="020B0502020104020203" pitchFamily="34" charset="0"/>
                <a:cs typeface="B Nazanin" panose="00000400000000000000" pitchFamily="2" charset="-78"/>
              </a:rPr>
              <a:t>Source Code </a:t>
            </a:r>
            <a:r>
              <a:rPr lang="en-US" sz="1800">
                <a:latin typeface="Gill Sans MT" panose="020B0502020104020203" pitchFamily="34" charset="0"/>
                <a:cs typeface="B Nazanin" panose="00000400000000000000" pitchFamily="2" charset="-78"/>
                <a:sym typeface="Wingdings" panose="05000000000000000000" pitchFamily="2" charset="2"/>
              </a:rPr>
              <a:t>Need extra files? (JRE)  </a:t>
            </a:r>
            <a:r>
              <a:rPr lang="en-US" sz="1800">
                <a:latin typeface="Gill Sans MT" panose="020B0502020104020203" pitchFamily="34" charset="0"/>
                <a:cs typeface="B Nazanin" panose="00000400000000000000" pitchFamily="2" charset="-78"/>
              </a:rPr>
              <a:t>Compile (JDK) </a:t>
            </a:r>
            <a:r>
              <a:rPr lang="en-US" sz="1800">
                <a:latin typeface="Gill Sans MT" panose="020B0502020104020203" pitchFamily="34" charset="0"/>
                <a:cs typeface="B Nazanin" panose="00000400000000000000" pitchFamily="2" charset="-78"/>
                <a:sym typeface="Wingdings" panose="05000000000000000000" pitchFamily="2" charset="2"/>
              </a:rPr>
              <a:t></a:t>
            </a:r>
            <a:r>
              <a:rPr lang="fa-IR" sz="1800">
                <a:latin typeface="Gill Sans MT" panose="020B0502020104020203" pitchFamily="34" charset="0"/>
                <a:cs typeface="B Nazanin" panose="00000400000000000000" pitchFamily="2" charset="-78"/>
                <a:sym typeface="Wingdings" panose="05000000000000000000" pitchFamily="2" charset="2"/>
              </a:rPr>
              <a:t> </a:t>
            </a:r>
            <a:r>
              <a:rPr lang="en-US" sz="1800">
                <a:latin typeface="Gill Sans MT" panose="020B0502020104020203" pitchFamily="34" charset="0"/>
                <a:cs typeface="B Nazanin" panose="00000400000000000000" pitchFamily="2" charset="-78"/>
              </a:rPr>
              <a:t>Byte Code </a:t>
            </a:r>
            <a:r>
              <a:rPr lang="en-US" sz="1800">
                <a:latin typeface="Gill Sans MT" panose="020B0502020104020203" pitchFamily="34" charset="0"/>
                <a:cs typeface="B Nazanin" panose="00000400000000000000" pitchFamily="2" charset="-78"/>
                <a:sym typeface="Wingdings" panose="05000000000000000000" pitchFamily="2" charset="2"/>
              </a:rPr>
              <a:t></a:t>
            </a:r>
            <a:r>
              <a:rPr lang="fa-IR" sz="1800">
                <a:latin typeface="Gill Sans MT" panose="020B0502020104020203" pitchFamily="34" charset="0"/>
                <a:cs typeface="B Nazanin" panose="00000400000000000000" pitchFamily="2" charset="-78"/>
                <a:sym typeface="Wingdings" panose="05000000000000000000" pitchFamily="2" charset="2"/>
              </a:rPr>
              <a:t> </a:t>
            </a:r>
            <a:r>
              <a:rPr lang="en-US" sz="1800">
                <a:latin typeface="Gill Sans MT" panose="020B0502020104020203" pitchFamily="34" charset="0"/>
                <a:cs typeface="B Nazanin" panose="00000400000000000000" pitchFamily="2" charset="-78"/>
                <a:sym typeface="Wingdings" panose="05000000000000000000" pitchFamily="2" charset="2"/>
              </a:rPr>
              <a:t>Run (JVM)</a:t>
            </a:r>
            <a:endParaRPr lang="en-US" sz="1800">
              <a:latin typeface="Gill Sans MT" panose="020B0502020104020203" pitchFamily="34" charset="0"/>
              <a:cs typeface="B Nazanin" panose="00000400000000000000" pitchFamily="2" charset="-78"/>
            </a:endParaRPr>
          </a:p>
        </p:txBody>
      </p:sp>
      <p:pic>
        <p:nvPicPr>
          <p:cNvPr id="6" name="Picture 5">
            <a:extLst>
              <a:ext uri="{FF2B5EF4-FFF2-40B4-BE49-F238E27FC236}">
                <a16:creationId xmlns:a16="http://schemas.microsoft.com/office/drawing/2014/main" id="{DAFFA264-F1FA-1513-7A4D-C37FB73F0391}"/>
              </a:ext>
            </a:extLst>
          </p:cNvPr>
          <p:cNvPicPr>
            <a:picLocks noChangeAspect="1"/>
          </p:cNvPicPr>
          <p:nvPr/>
        </p:nvPicPr>
        <p:blipFill>
          <a:blip r:embed="rId3"/>
          <a:stretch>
            <a:fillRect/>
          </a:stretch>
        </p:blipFill>
        <p:spPr>
          <a:xfrm>
            <a:off x="1826202" y="1963186"/>
            <a:ext cx="5491595" cy="2745798"/>
          </a:xfrm>
          <a:prstGeom prst="rect">
            <a:avLst/>
          </a:prstGeom>
        </p:spPr>
      </p:pic>
    </p:spTree>
    <p:extLst>
      <p:ext uri="{BB962C8B-B14F-4D97-AF65-F5344CB8AC3E}">
        <p14:creationId xmlns:p14="http://schemas.microsoft.com/office/powerpoint/2010/main" val="15189868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A6FF7-BEFC-287C-147C-E95AEE2ACC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B2BAAC-B81D-12DB-A150-6B53DDAF5257}"/>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log</a:t>
            </a:r>
          </a:p>
        </p:txBody>
      </p:sp>
      <p:pic>
        <p:nvPicPr>
          <p:cNvPr id="4" name="Picture 3">
            <a:extLst>
              <a:ext uri="{FF2B5EF4-FFF2-40B4-BE49-F238E27FC236}">
                <a16:creationId xmlns:a16="http://schemas.microsoft.com/office/drawing/2014/main" id="{4A6B5723-D71F-0655-3D69-5C06E844FDF2}"/>
              </a:ext>
            </a:extLst>
          </p:cNvPr>
          <p:cNvPicPr>
            <a:picLocks noChangeAspect="1"/>
          </p:cNvPicPr>
          <p:nvPr/>
        </p:nvPicPr>
        <p:blipFill>
          <a:blip r:embed="rId2"/>
          <a:stretch>
            <a:fillRect/>
          </a:stretch>
        </p:blipFill>
        <p:spPr>
          <a:xfrm>
            <a:off x="650447" y="1064646"/>
            <a:ext cx="7843106" cy="3324474"/>
          </a:xfrm>
          <a:prstGeom prst="rect">
            <a:avLst/>
          </a:prstGeom>
        </p:spPr>
      </p:pic>
    </p:spTree>
    <p:extLst>
      <p:ext uri="{BB962C8B-B14F-4D97-AF65-F5344CB8AC3E}">
        <p14:creationId xmlns:p14="http://schemas.microsoft.com/office/powerpoint/2010/main" val="2698228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5F1D9-1549-D7A8-4E48-8F09F93C4B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BFFDBA-3821-C48F-9338-5A4FCB0D0A31}"/>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push</a:t>
            </a:r>
          </a:p>
        </p:txBody>
      </p:sp>
      <p:sp>
        <p:nvSpPr>
          <p:cNvPr id="2" name="TextBox 1">
            <a:extLst>
              <a:ext uri="{FF2B5EF4-FFF2-40B4-BE49-F238E27FC236}">
                <a16:creationId xmlns:a16="http://schemas.microsoft.com/office/drawing/2014/main" id="{C8B0E948-B208-BE10-846A-6A0B92CCE0DD}"/>
              </a:ext>
            </a:extLst>
          </p:cNvPr>
          <p:cNvSpPr txBox="1"/>
          <p:nvPr/>
        </p:nvSpPr>
        <p:spPr>
          <a:xfrm>
            <a:off x="633984" y="1100440"/>
            <a:ext cx="7693153" cy="1354217"/>
          </a:xfrm>
          <a:prstGeom prst="rect">
            <a:avLst/>
          </a:prstGeom>
          <a:noFill/>
        </p:spPr>
        <p:txBody>
          <a:bodyPr wrap="square" rtlCol="0">
            <a:spAutoFit/>
          </a:bodyPr>
          <a:lstStyle/>
          <a:p>
            <a:pPr algn="r" rtl="1"/>
            <a:r>
              <a:rPr lang="fa-IR" sz="2000">
                <a:latin typeface="Gill Sans MT" panose="020B0502020104020203" pitchFamily="34" charset="0"/>
                <a:ea typeface="Cambria" panose="02040503050406030204" pitchFamily="18" charset="0"/>
                <a:cs typeface="B Nazanin" panose="00000400000000000000" pitchFamily="2" charset="-78"/>
              </a:rPr>
              <a:t>با دستور </a:t>
            </a:r>
            <a:r>
              <a:rPr lang="en-US" sz="2000">
                <a:latin typeface="Gill Sans MT" panose="020B0502020104020203" pitchFamily="34" charset="0"/>
                <a:ea typeface="Cambria" panose="02040503050406030204" pitchFamily="18" charset="0"/>
                <a:cs typeface="B Nazanin" panose="00000400000000000000" pitchFamily="2" charset="-78"/>
              </a:rPr>
              <a:t>push</a:t>
            </a:r>
            <a:r>
              <a:rPr lang="fa-IR" sz="2000">
                <a:latin typeface="Gill Sans MT" panose="020B0502020104020203" pitchFamily="34" charset="0"/>
                <a:ea typeface="Cambria" panose="02040503050406030204" pitchFamily="18" charset="0"/>
                <a:cs typeface="B Nazanin" panose="00000400000000000000" pitchFamily="2" charset="-78"/>
              </a:rPr>
              <a:t> می‌توان </a:t>
            </a:r>
            <a:r>
              <a:rPr lang="en-US" sz="2000">
                <a:latin typeface="Gill Sans MT" panose="020B0502020104020203" pitchFamily="34" charset="0"/>
                <a:ea typeface="Cambria" panose="02040503050406030204" pitchFamily="18" charset="0"/>
                <a:cs typeface="B Nazanin" panose="00000400000000000000" pitchFamily="2" charset="-78"/>
              </a:rPr>
              <a:t>commit</a:t>
            </a:r>
            <a:r>
              <a:rPr lang="fa-IR" sz="2000">
                <a:latin typeface="Gill Sans MT" panose="020B0502020104020203" pitchFamily="34" charset="0"/>
                <a:ea typeface="Cambria" panose="02040503050406030204" pitchFamily="18" charset="0"/>
                <a:cs typeface="B Nazanin" panose="00000400000000000000" pitchFamily="2" charset="-78"/>
              </a:rPr>
              <a:t>‌های مخزن </a:t>
            </a:r>
            <a:r>
              <a:rPr lang="en-US" sz="2000">
                <a:latin typeface="Gill Sans MT" panose="020B0502020104020203" pitchFamily="34" charset="0"/>
                <a:ea typeface="Cambria" panose="02040503050406030204" pitchFamily="18" charset="0"/>
                <a:cs typeface="B Nazanin" panose="00000400000000000000" pitchFamily="2" charset="-78"/>
              </a:rPr>
              <a:t>local</a:t>
            </a:r>
            <a:r>
              <a:rPr lang="fa-IR" sz="2000">
                <a:latin typeface="Gill Sans MT" panose="020B0502020104020203" pitchFamily="34" charset="0"/>
                <a:ea typeface="Cambria" panose="02040503050406030204" pitchFamily="18" charset="0"/>
                <a:cs typeface="B Nazanin" panose="00000400000000000000" pitchFamily="2" charset="-78"/>
              </a:rPr>
              <a:t> را به مخزن ساخته شده در </a:t>
            </a:r>
            <a:r>
              <a:rPr lang="en-US" sz="2000">
                <a:latin typeface="Gill Sans MT" panose="020B0502020104020203" pitchFamily="34" charset="0"/>
                <a:ea typeface="Cambria" panose="02040503050406030204" pitchFamily="18" charset="0"/>
                <a:cs typeface="B Nazanin" panose="00000400000000000000" pitchFamily="2" charset="-78"/>
              </a:rPr>
              <a:t>GitHub</a:t>
            </a:r>
            <a:r>
              <a:rPr lang="fa-IR" sz="2000">
                <a:latin typeface="Gill Sans MT" panose="020B0502020104020203" pitchFamily="34" charset="0"/>
                <a:ea typeface="Cambria" panose="02040503050406030204" pitchFamily="18" charset="0"/>
                <a:cs typeface="B Nazanin" panose="00000400000000000000" pitchFamily="2" charset="-78"/>
              </a:rPr>
              <a:t> فرستاد:</a:t>
            </a:r>
          </a:p>
          <a:p>
            <a:pPr algn="l"/>
            <a:r>
              <a:rPr lang="en-GB" sz="1800" b="0" i="0">
                <a:solidFill>
                  <a:srgbClr val="000000"/>
                </a:solidFill>
                <a:effectLst/>
                <a:latin typeface="Cambria" panose="02040503050406030204" pitchFamily="18" charset="0"/>
              </a:rPr>
              <a:t>git push &lt;remote-name&gt; &lt;branch-name&gt;</a:t>
            </a:r>
            <a:r>
              <a:rPr lang="en-GB" sz="2400"/>
              <a:t> </a:t>
            </a:r>
            <a:br>
              <a:rPr lang="en-GB" sz="2400"/>
            </a:br>
            <a:endParaRPr lang="en-GB" sz="1800">
              <a:latin typeface="Cambria" panose="02040503050406030204" pitchFamily="18" charset="0"/>
              <a:ea typeface="Cambria" panose="02040503050406030204" pitchFamily="18" charset="0"/>
              <a:cs typeface="B Nazanin" panose="00000400000000000000" pitchFamily="2" charset="-78"/>
            </a:endParaRPr>
          </a:p>
        </p:txBody>
      </p:sp>
      <p:pic>
        <p:nvPicPr>
          <p:cNvPr id="6" name="Picture 5">
            <a:extLst>
              <a:ext uri="{FF2B5EF4-FFF2-40B4-BE49-F238E27FC236}">
                <a16:creationId xmlns:a16="http://schemas.microsoft.com/office/drawing/2014/main" id="{42ED1EE6-4F10-A83B-6424-9BCF396444A6}"/>
              </a:ext>
            </a:extLst>
          </p:cNvPr>
          <p:cNvPicPr>
            <a:picLocks noChangeAspect="1"/>
          </p:cNvPicPr>
          <p:nvPr/>
        </p:nvPicPr>
        <p:blipFill>
          <a:blip r:embed="rId2"/>
          <a:stretch>
            <a:fillRect/>
          </a:stretch>
        </p:blipFill>
        <p:spPr>
          <a:xfrm>
            <a:off x="1926336" y="2160411"/>
            <a:ext cx="5108448" cy="2622337"/>
          </a:xfrm>
          <a:prstGeom prst="rect">
            <a:avLst/>
          </a:prstGeom>
        </p:spPr>
      </p:pic>
    </p:spTree>
    <p:extLst>
      <p:ext uri="{BB962C8B-B14F-4D97-AF65-F5344CB8AC3E}">
        <p14:creationId xmlns:p14="http://schemas.microsoft.com/office/powerpoint/2010/main" val="2457838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0DBA-812B-9763-6868-971EAF9FC6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9D1929-AEFC-4697-CAD9-24533D11ACD9}"/>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push</a:t>
            </a:r>
          </a:p>
        </p:txBody>
      </p:sp>
      <p:sp>
        <p:nvSpPr>
          <p:cNvPr id="2" name="TextBox 1">
            <a:extLst>
              <a:ext uri="{FF2B5EF4-FFF2-40B4-BE49-F238E27FC236}">
                <a16:creationId xmlns:a16="http://schemas.microsoft.com/office/drawing/2014/main" id="{02833336-86BE-66C2-7A83-C79019F26213}"/>
              </a:ext>
            </a:extLst>
          </p:cNvPr>
          <p:cNvSpPr txBox="1"/>
          <p:nvPr/>
        </p:nvSpPr>
        <p:spPr>
          <a:xfrm>
            <a:off x="633984" y="1100440"/>
            <a:ext cx="7693153" cy="2246769"/>
          </a:xfrm>
          <a:prstGeom prst="rect">
            <a:avLst/>
          </a:prstGeom>
          <a:noFill/>
        </p:spPr>
        <p:txBody>
          <a:bodyPr wrap="square" rtlCol="0">
            <a:spAutoFit/>
          </a:bodyPr>
          <a:lstStyle/>
          <a:p>
            <a:pPr algn="r" rtl="1"/>
            <a:r>
              <a:rPr lang="fa-IR" sz="2000">
                <a:latin typeface="Gill Sans MT" panose="020B0502020104020203" pitchFamily="34" charset="0"/>
                <a:ea typeface="Cambria" panose="02040503050406030204" pitchFamily="18" charset="0"/>
                <a:cs typeface="B Nazanin" panose="00000400000000000000" pitchFamily="2" charset="-78"/>
              </a:rPr>
              <a:t>به جای </a:t>
            </a:r>
            <a:r>
              <a:rPr lang="en-US" sz="2000">
                <a:latin typeface="Gill Sans MT" panose="020B0502020104020203" pitchFamily="34" charset="0"/>
                <a:ea typeface="Cambria" panose="02040503050406030204" pitchFamily="18" charset="0"/>
                <a:cs typeface="B Nazanin" panose="00000400000000000000" pitchFamily="2" charset="-78"/>
              </a:rPr>
              <a:t>remote-name</a:t>
            </a:r>
            <a:r>
              <a:rPr lang="fa-IR" sz="2000">
                <a:latin typeface="Gill Sans MT" panose="020B0502020104020203" pitchFamily="34" charset="0"/>
                <a:ea typeface="Cambria" panose="02040503050406030204" pitchFamily="18" charset="0"/>
                <a:cs typeface="B Nazanin" panose="00000400000000000000" pitchFamily="2" charset="-78"/>
              </a:rPr>
              <a:t> نام ریموت مورد نظر که معمولاً </a:t>
            </a:r>
            <a:r>
              <a:rPr lang="en-US" sz="2000">
                <a:latin typeface="Gill Sans MT" panose="020B0502020104020203" pitchFamily="34" charset="0"/>
                <a:ea typeface="Cambria" panose="02040503050406030204" pitchFamily="18" charset="0"/>
                <a:cs typeface="B Nazanin" panose="00000400000000000000" pitchFamily="2" charset="-78"/>
              </a:rPr>
              <a:t>origin</a:t>
            </a:r>
            <a:r>
              <a:rPr lang="fa-IR" sz="2000">
                <a:latin typeface="Gill Sans MT" panose="020B0502020104020203" pitchFamily="34" charset="0"/>
                <a:ea typeface="Cambria" panose="02040503050406030204" pitchFamily="18" charset="0"/>
                <a:cs typeface="B Nazanin" panose="00000400000000000000" pitchFamily="2" charset="-78"/>
              </a:rPr>
              <a:t> است و به جای </a:t>
            </a:r>
            <a:r>
              <a:rPr lang="en-US" sz="2000">
                <a:latin typeface="Gill Sans MT" panose="020B0502020104020203" pitchFamily="34" charset="0"/>
                <a:ea typeface="Cambria" panose="02040503050406030204" pitchFamily="18" charset="0"/>
                <a:cs typeface="B Nazanin" panose="00000400000000000000" pitchFamily="2" charset="-78"/>
              </a:rPr>
              <a:t>branch-name</a:t>
            </a:r>
            <a:r>
              <a:rPr lang="fa-IR" sz="2000">
                <a:latin typeface="Gill Sans MT" panose="020B0502020104020203" pitchFamily="34" charset="0"/>
                <a:ea typeface="Cambria" panose="02040503050406030204" pitchFamily="18" charset="0"/>
                <a:cs typeface="B Nazanin" panose="00000400000000000000" pitchFamily="2" charset="-78"/>
              </a:rPr>
              <a:t> نام شاخه‌ای که بر روی آن در حال کار هستید و می‌خواهید آن را </a:t>
            </a:r>
            <a:r>
              <a:rPr lang="en-US" sz="2000">
                <a:latin typeface="Gill Sans MT" panose="020B0502020104020203" pitchFamily="34" charset="0"/>
                <a:ea typeface="Cambria" panose="02040503050406030204" pitchFamily="18" charset="0"/>
                <a:cs typeface="B Nazanin" panose="00000400000000000000" pitchFamily="2" charset="-78"/>
              </a:rPr>
              <a:t>push</a:t>
            </a:r>
            <a:r>
              <a:rPr lang="fa-IR" sz="2000">
                <a:latin typeface="Gill Sans MT" panose="020B0502020104020203" pitchFamily="34" charset="0"/>
                <a:ea typeface="Cambria" panose="02040503050406030204" pitchFamily="18" charset="0"/>
                <a:cs typeface="B Nazanin" panose="00000400000000000000" pitchFamily="2" charset="-78"/>
              </a:rPr>
              <a:t> کنید قرار می‌گیرد. (شاخه‌ای که بر روی آن در حال فعالیت هستید در خط بالای هر دستور در انتها و درون پرانتز نوشته شده‌ است)</a:t>
            </a:r>
          </a:p>
          <a:p>
            <a:pPr algn="r" rtl="1"/>
            <a:endParaRPr lang="fa-IR" sz="2000">
              <a:latin typeface="Gill Sans MT" panose="020B0502020104020203" pitchFamily="34" charset="0"/>
              <a:ea typeface="Cambria" panose="02040503050406030204" pitchFamily="18" charset="0"/>
              <a:cs typeface="B Nazanin" panose="00000400000000000000" pitchFamily="2" charset="-78"/>
            </a:endParaRPr>
          </a:p>
          <a:p>
            <a:pPr algn="r" rtl="1"/>
            <a:r>
              <a:rPr lang="fa-IR" sz="2000">
                <a:latin typeface="Gill Sans MT" panose="020B0502020104020203" pitchFamily="34" charset="0"/>
                <a:ea typeface="Cambria" panose="02040503050406030204" pitchFamily="18" charset="0"/>
                <a:cs typeface="B Nazanin" panose="00000400000000000000" pitchFamily="2" charset="-78"/>
              </a:rPr>
              <a:t>توجه کنید که لزومی ندارد پس از هر </a:t>
            </a:r>
            <a:r>
              <a:rPr lang="en-US" sz="2000">
                <a:latin typeface="Gill Sans MT" panose="020B0502020104020203" pitchFamily="34" charset="0"/>
                <a:ea typeface="Cambria" panose="02040503050406030204" pitchFamily="18" charset="0"/>
                <a:cs typeface="B Nazanin" panose="00000400000000000000" pitchFamily="2" charset="-78"/>
              </a:rPr>
              <a:t>commit</a:t>
            </a:r>
            <a:r>
              <a:rPr lang="fa-IR" sz="2000">
                <a:latin typeface="Gill Sans MT" panose="020B0502020104020203" pitchFamily="34" charset="0"/>
                <a:ea typeface="Cambria" panose="02040503050406030204" pitchFamily="18" charset="0"/>
                <a:cs typeface="B Nazanin" panose="00000400000000000000" pitchFamily="2" charset="-78"/>
              </a:rPr>
              <a:t> این کار را انجام دهید و تعداد </a:t>
            </a:r>
            <a:r>
              <a:rPr lang="en-US" sz="2000">
                <a:latin typeface="Gill Sans MT" panose="020B0502020104020203" pitchFamily="34" charset="0"/>
                <a:ea typeface="Cambria" panose="02040503050406030204" pitchFamily="18" charset="0"/>
                <a:cs typeface="B Nazanin" panose="00000400000000000000" pitchFamily="2" charset="-78"/>
              </a:rPr>
              <a:t>commit</a:t>
            </a:r>
            <a:r>
              <a:rPr lang="fa-IR" sz="2000">
                <a:latin typeface="Gill Sans MT" panose="020B0502020104020203" pitchFamily="34" charset="0"/>
                <a:ea typeface="Cambria" panose="02040503050406030204" pitchFamily="18" charset="0"/>
                <a:cs typeface="B Nazanin" panose="00000400000000000000" pitchFamily="2" charset="-78"/>
              </a:rPr>
              <a:t>های </a:t>
            </a:r>
            <a:r>
              <a:rPr lang="en-US" sz="2000">
                <a:latin typeface="Gill Sans MT" panose="020B0502020104020203" pitchFamily="34" charset="0"/>
                <a:ea typeface="Cambria" panose="02040503050406030204" pitchFamily="18" charset="0"/>
                <a:cs typeface="B Nazanin" panose="00000400000000000000" pitchFamily="2" charset="-78"/>
              </a:rPr>
              <a:t>push</a:t>
            </a:r>
            <a:r>
              <a:rPr lang="fa-IR" sz="2000">
                <a:latin typeface="Gill Sans MT" panose="020B0502020104020203" pitchFamily="34" charset="0"/>
                <a:ea typeface="Cambria" panose="02040503050406030204" pitchFamily="18" charset="0"/>
                <a:cs typeface="B Nazanin" panose="00000400000000000000" pitchFamily="2" charset="-78"/>
              </a:rPr>
              <a:t> شده می‌تواند متفاوت باشد.</a:t>
            </a:r>
          </a:p>
        </p:txBody>
      </p:sp>
    </p:spTree>
    <p:extLst>
      <p:ext uri="{BB962C8B-B14F-4D97-AF65-F5344CB8AC3E}">
        <p14:creationId xmlns:p14="http://schemas.microsoft.com/office/powerpoint/2010/main" val="2737502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9633C-7B7B-2F4C-B5AC-D6C5CA2C2A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B8C3C4-3FBD-D84D-29A8-9483D6F4562F}"/>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push</a:t>
            </a:r>
          </a:p>
        </p:txBody>
      </p:sp>
      <p:sp>
        <p:nvSpPr>
          <p:cNvPr id="2" name="TextBox 1">
            <a:extLst>
              <a:ext uri="{FF2B5EF4-FFF2-40B4-BE49-F238E27FC236}">
                <a16:creationId xmlns:a16="http://schemas.microsoft.com/office/drawing/2014/main" id="{0086A7BD-98DD-0792-7A16-D5E9660AAB18}"/>
              </a:ext>
            </a:extLst>
          </p:cNvPr>
          <p:cNvSpPr txBox="1"/>
          <p:nvPr/>
        </p:nvSpPr>
        <p:spPr>
          <a:xfrm>
            <a:off x="633984" y="1100440"/>
            <a:ext cx="7693153" cy="707886"/>
          </a:xfrm>
          <a:prstGeom prst="rect">
            <a:avLst/>
          </a:prstGeom>
          <a:noFill/>
        </p:spPr>
        <p:txBody>
          <a:bodyPr wrap="square" rtlCol="0">
            <a:spAutoFit/>
          </a:bodyPr>
          <a:lstStyle/>
          <a:p>
            <a:pPr algn="r" rtl="1"/>
            <a:r>
              <a:rPr lang="fa-IR" sz="2000">
                <a:latin typeface="Gill Sans MT" panose="020B0502020104020203" pitchFamily="34" charset="0"/>
                <a:ea typeface="Cambria" panose="02040503050406030204" pitchFamily="18" charset="0"/>
                <a:cs typeface="B Nazanin" panose="00000400000000000000" pitchFamily="2" charset="-78"/>
              </a:rPr>
              <a:t>اکنون اگر به صفحه‌ی مخزن در </a:t>
            </a:r>
            <a:r>
              <a:rPr lang="en-US" sz="2000">
                <a:latin typeface="Gill Sans MT" panose="020B0502020104020203" pitchFamily="34" charset="0"/>
                <a:ea typeface="Cambria" panose="02040503050406030204" pitchFamily="18" charset="0"/>
                <a:cs typeface="B Nazanin" panose="00000400000000000000" pitchFamily="2" charset="-78"/>
              </a:rPr>
              <a:t>GitHub</a:t>
            </a:r>
            <a:r>
              <a:rPr lang="fa-IR" sz="2000">
                <a:latin typeface="Gill Sans MT" panose="020B0502020104020203" pitchFamily="34" charset="0"/>
                <a:ea typeface="Cambria" panose="02040503050406030204" pitchFamily="18" charset="0"/>
                <a:cs typeface="B Nazanin" panose="00000400000000000000" pitchFamily="2" charset="-78"/>
              </a:rPr>
              <a:t> مراجعه کنید، می‌توانید تغییرات اعمال شده را مشاهده کنید:</a:t>
            </a:r>
          </a:p>
        </p:txBody>
      </p:sp>
      <p:pic>
        <p:nvPicPr>
          <p:cNvPr id="5" name="Picture 4">
            <a:extLst>
              <a:ext uri="{FF2B5EF4-FFF2-40B4-BE49-F238E27FC236}">
                <a16:creationId xmlns:a16="http://schemas.microsoft.com/office/drawing/2014/main" id="{FD33796B-2403-86B1-7C7E-6E99252CB5F0}"/>
              </a:ext>
            </a:extLst>
          </p:cNvPr>
          <p:cNvPicPr>
            <a:picLocks noChangeAspect="1"/>
          </p:cNvPicPr>
          <p:nvPr/>
        </p:nvPicPr>
        <p:blipFill>
          <a:blip r:embed="rId2"/>
          <a:stretch>
            <a:fillRect/>
          </a:stretch>
        </p:blipFill>
        <p:spPr>
          <a:xfrm>
            <a:off x="1562166" y="1917164"/>
            <a:ext cx="6019668" cy="2264692"/>
          </a:xfrm>
          <a:prstGeom prst="rect">
            <a:avLst/>
          </a:prstGeom>
        </p:spPr>
      </p:pic>
    </p:spTree>
    <p:extLst>
      <p:ext uri="{BB962C8B-B14F-4D97-AF65-F5344CB8AC3E}">
        <p14:creationId xmlns:p14="http://schemas.microsoft.com/office/powerpoint/2010/main" val="1868364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E819F-F4C6-18BA-08EE-C5A82B2E17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2D70F1-079C-CD2E-8B70-E04F46482800}"/>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push</a:t>
            </a:r>
          </a:p>
        </p:txBody>
      </p:sp>
      <p:sp>
        <p:nvSpPr>
          <p:cNvPr id="2" name="TextBox 1">
            <a:extLst>
              <a:ext uri="{FF2B5EF4-FFF2-40B4-BE49-F238E27FC236}">
                <a16:creationId xmlns:a16="http://schemas.microsoft.com/office/drawing/2014/main" id="{5D0FB002-AC20-2954-50B9-C1446069D1BA}"/>
              </a:ext>
            </a:extLst>
          </p:cNvPr>
          <p:cNvSpPr txBox="1"/>
          <p:nvPr/>
        </p:nvSpPr>
        <p:spPr>
          <a:xfrm>
            <a:off x="633984" y="1100440"/>
            <a:ext cx="7693153" cy="3170099"/>
          </a:xfrm>
          <a:prstGeom prst="rect">
            <a:avLst/>
          </a:prstGeom>
          <a:noFill/>
        </p:spPr>
        <p:txBody>
          <a:bodyPr wrap="square" rtlCol="0">
            <a:spAutoFit/>
          </a:bodyPr>
          <a:lstStyle/>
          <a:p>
            <a:pPr algn="r" rtl="1"/>
            <a:r>
              <a:rPr lang="fa-IR" sz="2000">
                <a:latin typeface="Gill Sans MT" panose="020B0502020104020203" pitchFamily="34" charset="0"/>
                <a:ea typeface="Cambria" panose="02040503050406030204" pitchFamily="18" charset="0"/>
                <a:cs typeface="B Nazanin" panose="00000400000000000000" pitchFamily="2" charset="-78"/>
              </a:rPr>
              <a:t>ضمناً با کلیک بر روی تعداد </a:t>
            </a:r>
            <a:r>
              <a:rPr lang="en-US" sz="2000">
                <a:latin typeface="Gill Sans MT" panose="020B0502020104020203" pitchFamily="34" charset="0"/>
                <a:ea typeface="Cambria" panose="02040503050406030204" pitchFamily="18" charset="0"/>
                <a:cs typeface="B Nazanin" panose="00000400000000000000" pitchFamily="2" charset="-78"/>
              </a:rPr>
              <a:t>commit</a:t>
            </a:r>
            <a:r>
              <a:rPr lang="fa-IR" sz="2000">
                <a:latin typeface="Gill Sans MT" panose="020B0502020104020203" pitchFamily="34" charset="0"/>
                <a:ea typeface="Cambria" panose="02040503050406030204" pitchFamily="18" charset="0"/>
                <a:cs typeface="B Nazanin" panose="00000400000000000000" pitchFamily="2" charset="-78"/>
              </a:rPr>
              <a:t>ها، صفحه ای شامل جزئیات </a:t>
            </a:r>
            <a:r>
              <a:rPr lang="en-US" sz="2000">
                <a:latin typeface="Gill Sans MT" panose="020B0502020104020203" pitchFamily="34" charset="0"/>
                <a:ea typeface="Cambria" panose="02040503050406030204" pitchFamily="18" charset="0"/>
                <a:cs typeface="B Nazanin" panose="00000400000000000000" pitchFamily="2" charset="-78"/>
              </a:rPr>
              <a:t>commit</a:t>
            </a:r>
            <a:r>
              <a:rPr lang="fa-IR" sz="2000">
                <a:latin typeface="Gill Sans MT" panose="020B0502020104020203" pitchFamily="34" charset="0"/>
                <a:ea typeface="Cambria" panose="02040503050406030204" pitchFamily="18" charset="0"/>
                <a:cs typeface="B Nazanin" panose="00000400000000000000" pitchFamily="2" charset="-78"/>
              </a:rPr>
              <a:t>های </a:t>
            </a:r>
            <a:r>
              <a:rPr lang="en-US" sz="2000">
                <a:latin typeface="Gill Sans MT" panose="020B0502020104020203" pitchFamily="34" charset="0"/>
                <a:ea typeface="Cambria" panose="02040503050406030204" pitchFamily="18" charset="0"/>
                <a:cs typeface="B Nazanin" panose="00000400000000000000" pitchFamily="2" charset="-78"/>
              </a:rPr>
              <a:t>push</a:t>
            </a:r>
            <a:r>
              <a:rPr lang="fa-IR" sz="2000">
                <a:latin typeface="Gill Sans MT" panose="020B0502020104020203" pitchFamily="34" charset="0"/>
                <a:ea typeface="Cambria" panose="02040503050406030204" pitchFamily="18" charset="0"/>
                <a:cs typeface="B Nazanin" panose="00000400000000000000" pitchFamily="2" charset="-78"/>
              </a:rPr>
              <a:t> شده باز می‌شود:</a:t>
            </a:r>
          </a:p>
          <a:p>
            <a:pPr algn="r" rtl="1"/>
            <a:endParaRPr lang="fa-IR" sz="2000">
              <a:latin typeface="Gill Sans MT" panose="020B0502020104020203" pitchFamily="34" charset="0"/>
              <a:ea typeface="Cambria" panose="02040503050406030204" pitchFamily="18" charset="0"/>
              <a:cs typeface="B Nazanin" panose="00000400000000000000" pitchFamily="2" charset="-78"/>
            </a:endParaRPr>
          </a:p>
          <a:p>
            <a:pPr algn="r" rtl="1"/>
            <a:endParaRPr lang="fa-IR" sz="2000">
              <a:latin typeface="Gill Sans MT" panose="020B0502020104020203" pitchFamily="34" charset="0"/>
              <a:ea typeface="Cambria" panose="02040503050406030204" pitchFamily="18" charset="0"/>
              <a:cs typeface="B Nazanin" panose="00000400000000000000" pitchFamily="2" charset="-78"/>
            </a:endParaRPr>
          </a:p>
          <a:p>
            <a:pPr algn="r" rtl="1"/>
            <a:endParaRPr lang="fa-IR" sz="2000">
              <a:latin typeface="Gill Sans MT" panose="020B0502020104020203" pitchFamily="34" charset="0"/>
              <a:ea typeface="Cambria" panose="02040503050406030204" pitchFamily="18" charset="0"/>
              <a:cs typeface="B Nazanin" panose="00000400000000000000" pitchFamily="2" charset="-78"/>
            </a:endParaRPr>
          </a:p>
          <a:p>
            <a:pPr algn="r" rtl="1"/>
            <a:endParaRPr lang="fa-IR" sz="2000">
              <a:latin typeface="Gill Sans MT" panose="020B0502020104020203" pitchFamily="34" charset="0"/>
              <a:ea typeface="Cambria" panose="02040503050406030204" pitchFamily="18" charset="0"/>
              <a:cs typeface="B Nazanin" panose="00000400000000000000" pitchFamily="2" charset="-78"/>
            </a:endParaRPr>
          </a:p>
          <a:p>
            <a:pPr algn="r" rtl="1"/>
            <a:endParaRPr lang="fa-IR" sz="2000">
              <a:latin typeface="Gill Sans MT" panose="020B0502020104020203" pitchFamily="34" charset="0"/>
              <a:ea typeface="Cambria" panose="02040503050406030204" pitchFamily="18" charset="0"/>
              <a:cs typeface="B Nazanin" panose="00000400000000000000" pitchFamily="2" charset="-78"/>
            </a:endParaRPr>
          </a:p>
          <a:p>
            <a:pPr algn="r" rtl="1"/>
            <a:endParaRPr lang="fa-IR" sz="2000">
              <a:latin typeface="Gill Sans MT" panose="020B0502020104020203" pitchFamily="34" charset="0"/>
              <a:ea typeface="Cambria" panose="02040503050406030204" pitchFamily="18" charset="0"/>
              <a:cs typeface="B Nazanin" panose="00000400000000000000" pitchFamily="2" charset="-78"/>
            </a:endParaRPr>
          </a:p>
          <a:p>
            <a:pPr algn="r" rtl="1"/>
            <a:r>
              <a:rPr lang="fa-IR" sz="2000">
                <a:latin typeface="Gill Sans MT" panose="020B0502020104020203" pitchFamily="34" charset="0"/>
                <a:ea typeface="Cambria" panose="02040503050406030204" pitchFamily="18" charset="0"/>
                <a:cs typeface="B Nazanin" panose="00000400000000000000" pitchFamily="2" charset="-78"/>
              </a:rPr>
              <a:t>در این صفحه، به جزئیات و اطلاعات </a:t>
            </a:r>
            <a:r>
              <a:rPr lang="en-US" sz="2000">
                <a:latin typeface="Gill Sans MT" panose="020B0502020104020203" pitchFamily="34" charset="0"/>
                <a:ea typeface="Cambria" panose="02040503050406030204" pitchFamily="18" charset="0"/>
                <a:cs typeface="B Nazanin" panose="00000400000000000000" pitchFamily="2" charset="-78"/>
              </a:rPr>
              <a:t>commit</a:t>
            </a:r>
            <a:r>
              <a:rPr lang="fa-IR" sz="2000">
                <a:latin typeface="Gill Sans MT" panose="020B0502020104020203" pitchFamily="34" charset="0"/>
                <a:ea typeface="Cambria" panose="02040503050406030204" pitchFamily="18" charset="0"/>
                <a:cs typeface="B Nazanin" panose="00000400000000000000" pitchFamily="2" charset="-78"/>
              </a:rPr>
              <a:t>های </a:t>
            </a:r>
            <a:r>
              <a:rPr lang="en-US" sz="2000">
                <a:latin typeface="Gill Sans MT" panose="020B0502020104020203" pitchFamily="34" charset="0"/>
                <a:ea typeface="Cambria" panose="02040503050406030204" pitchFamily="18" charset="0"/>
                <a:cs typeface="B Nazanin" panose="00000400000000000000" pitchFamily="2" charset="-78"/>
              </a:rPr>
              <a:t>push</a:t>
            </a:r>
            <a:r>
              <a:rPr lang="fa-IR" sz="2000">
                <a:latin typeface="Gill Sans MT" panose="020B0502020104020203" pitchFamily="34" charset="0"/>
                <a:ea typeface="Cambria" panose="02040503050406030204" pitchFamily="18" charset="0"/>
                <a:cs typeface="B Nazanin" panose="00000400000000000000" pitchFamily="2" charset="-78"/>
              </a:rPr>
              <a:t> شده بر روی شاخه‌های مختلف مخزن دسترسی دارید.</a:t>
            </a:r>
          </a:p>
        </p:txBody>
      </p:sp>
      <p:pic>
        <p:nvPicPr>
          <p:cNvPr id="8" name="Picture 7">
            <a:extLst>
              <a:ext uri="{FF2B5EF4-FFF2-40B4-BE49-F238E27FC236}">
                <a16:creationId xmlns:a16="http://schemas.microsoft.com/office/drawing/2014/main" id="{45986B4A-8EEE-9B3C-4A04-24807174A87A}"/>
              </a:ext>
            </a:extLst>
          </p:cNvPr>
          <p:cNvPicPr>
            <a:picLocks noChangeAspect="1"/>
          </p:cNvPicPr>
          <p:nvPr/>
        </p:nvPicPr>
        <p:blipFill>
          <a:blip r:embed="rId2"/>
          <a:stretch>
            <a:fillRect/>
          </a:stretch>
        </p:blipFill>
        <p:spPr>
          <a:xfrm>
            <a:off x="1377642" y="1808326"/>
            <a:ext cx="6388715" cy="1553421"/>
          </a:xfrm>
          <a:prstGeom prst="rect">
            <a:avLst/>
          </a:prstGeom>
        </p:spPr>
      </p:pic>
    </p:spTree>
    <p:extLst>
      <p:ext uri="{BB962C8B-B14F-4D97-AF65-F5344CB8AC3E}">
        <p14:creationId xmlns:p14="http://schemas.microsoft.com/office/powerpoint/2010/main" val="1690070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F1387-8763-6ECE-3D83-815773D828E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3B0D90-15D9-D66B-A48F-57FC5F531E12}"/>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 pull</a:t>
            </a:r>
          </a:p>
        </p:txBody>
      </p:sp>
      <p:sp>
        <p:nvSpPr>
          <p:cNvPr id="2" name="TextBox 1">
            <a:extLst>
              <a:ext uri="{FF2B5EF4-FFF2-40B4-BE49-F238E27FC236}">
                <a16:creationId xmlns:a16="http://schemas.microsoft.com/office/drawing/2014/main" id="{BFB115B7-059C-92D4-F9ED-4B4002392266}"/>
              </a:ext>
            </a:extLst>
          </p:cNvPr>
          <p:cNvSpPr txBox="1"/>
          <p:nvPr/>
        </p:nvSpPr>
        <p:spPr>
          <a:xfrm>
            <a:off x="633984" y="1100440"/>
            <a:ext cx="7693153" cy="2062103"/>
          </a:xfrm>
          <a:prstGeom prst="rect">
            <a:avLst/>
          </a:prstGeom>
          <a:noFill/>
        </p:spPr>
        <p:txBody>
          <a:bodyPr wrap="square" rtlCol="0">
            <a:spAutoFit/>
          </a:bodyPr>
          <a:lstStyle/>
          <a:p>
            <a:pPr algn="r" rtl="1"/>
            <a:r>
              <a:rPr lang="ar-SA" sz="2000" b="0" i="0">
                <a:solidFill>
                  <a:srgbClr val="000000"/>
                </a:solidFill>
                <a:effectLst/>
                <a:latin typeface="Gill Sans MT" panose="020B0502020104020203" pitchFamily="34" charset="0"/>
                <a:cs typeface="B Nazanin" panose="00000400000000000000" pitchFamily="2" charset="-78"/>
              </a:rPr>
              <a:t>همچنین اگر افراد دیگری به جز شما نیز در حال کار بر روی مخزن باشند، با دستور زیر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توانید کامیت</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هایی که دیگر افراد بر روی مخزن </a:t>
            </a:r>
            <a:r>
              <a:rPr lang="en-US" sz="2000" b="0" i="0">
                <a:solidFill>
                  <a:srgbClr val="000000"/>
                </a:solidFill>
                <a:effectLst/>
                <a:latin typeface="Gill Sans MT" panose="020B0502020104020203" pitchFamily="34" charset="0"/>
                <a:cs typeface="B Nazanin" panose="00000400000000000000" pitchFamily="2" charset="-78"/>
              </a:rPr>
              <a:t>GitHub</a:t>
            </a:r>
            <a:r>
              <a:rPr lang="ar-SA" sz="2000" b="0" i="0">
                <a:solidFill>
                  <a:srgbClr val="000000"/>
                </a:solidFill>
                <a:effectLst/>
                <a:latin typeface="Gill Sans MT" panose="020B0502020104020203" pitchFamily="34" charset="0"/>
                <a:cs typeface="B Nazanin" panose="00000400000000000000" pitchFamily="2" charset="-78"/>
              </a:rPr>
              <a:t> پو</a:t>
            </a:r>
            <a:r>
              <a:rPr lang="fa-IR" sz="2000">
                <a:latin typeface="Gill Sans MT" panose="020B0502020104020203" pitchFamily="34" charset="0"/>
                <a:cs typeface="B Nazanin" panose="00000400000000000000" pitchFamily="2" charset="-78"/>
              </a:rPr>
              <a:t>ش</a:t>
            </a:r>
            <a:r>
              <a:rPr lang="ar-SA" sz="2000" b="0" i="0">
                <a:solidFill>
                  <a:srgbClr val="000000"/>
                </a:solidFill>
                <a:effectLst/>
                <a:latin typeface="Gill Sans MT" panose="020B0502020104020203" pitchFamily="34" charset="0"/>
                <a:cs typeface="B Nazanin" panose="00000400000000000000" pitchFamily="2" charset="-78"/>
              </a:rPr>
              <a:t> کرده</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اند را بر روی مخزن </a:t>
            </a:r>
            <a:r>
              <a:rPr lang="en-GB" sz="2000" b="0" i="0">
                <a:solidFill>
                  <a:srgbClr val="000000"/>
                </a:solidFill>
                <a:effectLst/>
                <a:latin typeface="Gill Sans MT" panose="020B0502020104020203" pitchFamily="34" charset="0"/>
                <a:cs typeface="B Nazanin" panose="00000400000000000000" pitchFamily="2" charset="-78"/>
              </a:rPr>
              <a:t>local</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خود دریافت</a:t>
            </a:r>
            <a:r>
              <a:rPr lang="en-GB" sz="2000">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a:t>
            </a:r>
            <a:r>
              <a:rPr lang="en-US" sz="2000">
                <a:latin typeface="Gill Sans MT" panose="020B0502020104020203" pitchFamily="34" charset="0"/>
                <a:cs typeface="B Nazanin" panose="00000400000000000000" pitchFamily="2" charset="-78"/>
              </a:rPr>
              <a:t>pull</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کنید</a:t>
            </a:r>
            <a:r>
              <a:rPr lang="fa-IR" sz="2000" b="0" i="0">
                <a:solidFill>
                  <a:srgbClr val="000000"/>
                </a:solidFill>
                <a:effectLst/>
                <a:latin typeface="Gill Sans MT" panose="020B0502020104020203" pitchFamily="34" charset="0"/>
                <a:cs typeface="B Nazanin" panose="00000400000000000000" pitchFamily="2" charset="-78"/>
              </a:rPr>
              <a:t>:</a:t>
            </a:r>
            <a:br>
              <a:rPr lang="ar-SA" sz="2000">
                <a:latin typeface="Gill Sans MT" panose="020B0502020104020203" pitchFamily="34" charset="0"/>
                <a:cs typeface="B Nazanin" panose="00000400000000000000" pitchFamily="2" charset="-78"/>
              </a:rPr>
            </a:br>
            <a:endParaRPr lang="fa-IR" sz="2000">
              <a:latin typeface="Gill Sans MT" panose="020B0502020104020203" pitchFamily="34" charset="0"/>
              <a:cs typeface="B Nazanin" panose="00000400000000000000" pitchFamily="2" charset="-78"/>
            </a:endParaRPr>
          </a:p>
          <a:p>
            <a:pPr algn="l"/>
            <a:r>
              <a:rPr lang="en-GB" sz="1800" b="0" i="0">
                <a:solidFill>
                  <a:srgbClr val="000000"/>
                </a:solidFill>
                <a:effectLst/>
                <a:latin typeface="Cambria" panose="02040503050406030204" pitchFamily="18" charset="0"/>
              </a:rPr>
              <a:t>git pull &lt;remote-name&gt; &lt;branch-name&gt;</a:t>
            </a:r>
            <a:r>
              <a:rPr lang="en-GB" sz="2800"/>
              <a:t> </a:t>
            </a:r>
            <a:endParaRPr lang="fa-IR" sz="2800"/>
          </a:p>
          <a:p>
            <a:pPr algn="r" rtl="1"/>
            <a:endParaRPr lang="fa-IR" sz="2000">
              <a:latin typeface="Gill Sans MT" panose="020B0502020104020203" pitchFamily="34" charset="0"/>
              <a:ea typeface="Cambria" panose="02040503050406030204" pitchFamily="18" charset="0"/>
              <a:cs typeface="B Nazanin" panose="00000400000000000000" pitchFamily="2" charset="-78"/>
            </a:endParaRPr>
          </a:p>
        </p:txBody>
      </p:sp>
      <p:pic>
        <p:nvPicPr>
          <p:cNvPr id="5" name="Picture 4">
            <a:extLst>
              <a:ext uri="{FF2B5EF4-FFF2-40B4-BE49-F238E27FC236}">
                <a16:creationId xmlns:a16="http://schemas.microsoft.com/office/drawing/2014/main" id="{1C0A3DAC-7009-6B81-3745-A0AA09F1D49A}"/>
              </a:ext>
            </a:extLst>
          </p:cNvPr>
          <p:cNvPicPr>
            <a:picLocks noChangeAspect="1"/>
          </p:cNvPicPr>
          <p:nvPr/>
        </p:nvPicPr>
        <p:blipFill>
          <a:blip r:embed="rId2"/>
          <a:stretch>
            <a:fillRect/>
          </a:stretch>
        </p:blipFill>
        <p:spPr>
          <a:xfrm>
            <a:off x="1160304" y="3162543"/>
            <a:ext cx="6640511" cy="537344"/>
          </a:xfrm>
          <a:prstGeom prst="rect">
            <a:avLst/>
          </a:prstGeom>
        </p:spPr>
      </p:pic>
    </p:spTree>
    <p:extLst>
      <p:ext uri="{BB962C8B-B14F-4D97-AF65-F5344CB8AC3E}">
        <p14:creationId xmlns:p14="http://schemas.microsoft.com/office/powerpoint/2010/main" val="1518043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518B-6E4F-2FF3-6488-A1507FA623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C38115-2AAA-9A0F-BD17-500CA84464FE}"/>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.gitignore</a:t>
            </a:r>
          </a:p>
        </p:txBody>
      </p:sp>
      <p:sp>
        <p:nvSpPr>
          <p:cNvPr id="2" name="TextBox 1">
            <a:extLst>
              <a:ext uri="{FF2B5EF4-FFF2-40B4-BE49-F238E27FC236}">
                <a16:creationId xmlns:a16="http://schemas.microsoft.com/office/drawing/2014/main" id="{426098F5-4FB6-C7BD-6960-5AA4F77641FA}"/>
              </a:ext>
            </a:extLst>
          </p:cNvPr>
          <p:cNvSpPr txBox="1"/>
          <p:nvPr/>
        </p:nvSpPr>
        <p:spPr>
          <a:xfrm>
            <a:off x="304800" y="854249"/>
            <a:ext cx="8022337" cy="4289251"/>
          </a:xfrm>
          <a:prstGeom prst="rect">
            <a:avLst/>
          </a:prstGeom>
          <a:noFill/>
        </p:spPr>
        <p:txBody>
          <a:bodyPr wrap="square" rtlCol="0">
            <a:spAutoFit/>
          </a:bodyPr>
          <a:lstStyle/>
          <a:p>
            <a:pPr algn="r" rtl="1">
              <a:lnSpc>
                <a:spcPts val="3000"/>
              </a:lnSpc>
            </a:pPr>
            <a:r>
              <a:rPr lang="fa-IR" sz="2000">
                <a:latin typeface="Gill Sans MT" panose="020B0502020104020203" pitchFamily="34" charset="0"/>
                <a:cs typeface="B Nazanin" panose="00000400000000000000" pitchFamily="2" charset="-78"/>
              </a:rPr>
              <a:t>اکثر مواقع در هر پروژه‌ای، فایل‌هایی داریم که نباید روی گیت باشند. یا حتی گاهی در پروژه‌های تیمی، نیاز است که بعضی از فایل‌ها را صرفاً به صورت محلی داشته باشیم. برای مثال، نگاهی به مخزن‌های قبلی خود در گیت هاب بیندازید. اگر از ابزار</a:t>
            </a:r>
            <a:r>
              <a:rPr lang="en-US" sz="2000">
                <a:latin typeface="Gill Sans MT" panose="020B0502020104020203" pitchFamily="34" charset="0"/>
                <a:cs typeface="B Nazanin" panose="00000400000000000000" pitchFamily="2" charset="-78"/>
              </a:rPr>
              <a:t>gitignore </a:t>
            </a:r>
            <a:r>
              <a:rPr lang="fa-IR" sz="2000">
                <a:latin typeface="Gill Sans MT" panose="020B0502020104020203" pitchFamily="34" charset="0"/>
                <a:cs typeface="B Nazanin" panose="00000400000000000000" pitchFamily="2" charset="-78"/>
              </a:rPr>
              <a:t> استفاده نکرده باشید، باید شاهد یک پوشه با نام </a:t>
            </a:r>
            <a:r>
              <a:rPr lang="en-US" sz="2000">
                <a:latin typeface="Gill Sans MT" panose="020B0502020104020203" pitchFamily="34" charset="0"/>
                <a:cs typeface="B Nazanin" panose="00000400000000000000" pitchFamily="2" charset="-78"/>
              </a:rPr>
              <a:t>idea.</a:t>
            </a:r>
            <a:r>
              <a:rPr lang="fa-IR" sz="2000">
                <a:latin typeface="Gill Sans MT" panose="020B0502020104020203" pitchFamily="34" charset="0"/>
                <a:cs typeface="B Nazanin" panose="00000400000000000000" pitchFamily="2" charset="-78"/>
              </a:rPr>
              <a:t> باشید. این پوشه شامل اطالعاتی است که صرفاً </a:t>
            </a:r>
            <a:r>
              <a:rPr lang="en-US" sz="2000">
                <a:latin typeface="Gill Sans MT" panose="020B0502020104020203" pitchFamily="34" charset="0"/>
                <a:cs typeface="B Nazanin" panose="00000400000000000000" pitchFamily="2" charset="-78"/>
              </a:rPr>
              <a:t>IDE </a:t>
            </a:r>
            <a:r>
              <a:rPr lang="fa-IR" sz="2000">
                <a:latin typeface="Gill Sans MT" panose="020B0502020104020203" pitchFamily="34" charset="0"/>
                <a:cs typeface="B Nazanin" panose="00000400000000000000" pitchFamily="2" charset="-78"/>
              </a:rPr>
              <a:t> شما (</a:t>
            </a:r>
            <a:r>
              <a:rPr lang="en-US" sz="2000">
                <a:latin typeface="Gill Sans MT" panose="020B0502020104020203" pitchFamily="34" charset="0"/>
                <a:cs typeface="B Nazanin" panose="00000400000000000000" pitchFamily="2" charset="-78"/>
              </a:rPr>
              <a:t>intellij</a:t>
            </a:r>
            <a:r>
              <a:rPr lang="fa-IR" sz="2000">
                <a:latin typeface="Gill Sans MT" panose="020B0502020104020203" pitchFamily="34" charset="0"/>
                <a:cs typeface="B Nazanin" panose="00000400000000000000" pitchFamily="2" charset="-78"/>
              </a:rPr>
              <a:t>) برای هر پروژه تولید می‌کند و به آن نیاز خواهد داشت. بنابراین لزومی ندارد این پوشه، در کامیت‌های شما باشد و روی گیت قرار گیرد.</a:t>
            </a:r>
          </a:p>
          <a:p>
            <a:pPr algn="r" rtl="1">
              <a:lnSpc>
                <a:spcPts val="3000"/>
              </a:lnSpc>
            </a:pPr>
            <a:endParaRPr lang="fa-IR" sz="2000">
              <a:latin typeface="Gill Sans MT" panose="020B0502020104020203" pitchFamily="34" charset="0"/>
              <a:cs typeface="B Nazanin" panose="00000400000000000000" pitchFamily="2" charset="-78"/>
            </a:endParaRPr>
          </a:p>
          <a:p>
            <a:pPr algn="r" rtl="1">
              <a:lnSpc>
                <a:spcPts val="3000"/>
              </a:lnSpc>
            </a:pPr>
            <a:r>
              <a:rPr lang="fa-IR" sz="2000">
                <a:latin typeface="Gill Sans MT" panose="020B0502020104020203" pitchFamily="34" charset="0"/>
                <a:cs typeface="B Nazanin" panose="00000400000000000000" pitchFamily="2" charset="-78"/>
              </a:rPr>
              <a:t>برای استفاده از </a:t>
            </a:r>
            <a:r>
              <a:rPr lang="en-US" sz="2000">
                <a:latin typeface="Gill Sans MT" panose="020B0502020104020203" pitchFamily="34" charset="0"/>
                <a:cs typeface="B Nazanin" panose="00000400000000000000" pitchFamily="2" charset="-78"/>
              </a:rPr>
              <a:t>gitignore</a:t>
            </a:r>
            <a:r>
              <a:rPr lang="fa-IR" sz="2000">
                <a:latin typeface="Gill Sans MT" panose="020B0502020104020203" pitchFamily="34" charset="0"/>
                <a:cs typeface="B Nazanin" panose="00000400000000000000" pitchFamily="2" charset="-78"/>
              </a:rPr>
              <a:t>، برنامه </a:t>
            </a:r>
            <a:r>
              <a:rPr lang="en-US" sz="2000">
                <a:latin typeface="Gill Sans MT" panose="020B0502020104020203" pitchFamily="34" charset="0"/>
                <a:cs typeface="B Nazanin" panose="00000400000000000000" pitchFamily="2" charset="-78"/>
              </a:rPr>
              <a:t>git bash</a:t>
            </a:r>
            <a:r>
              <a:rPr lang="fa-IR" sz="2000">
                <a:latin typeface="Gill Sans MT" panose="020B0502020104020203" pitchFamily="34" charset="0"/>
                <a:cs typeface="B Nazanin" panose="00000400000000000000" pitchFamily="2" charset="-78"/>
              </a:rPr>
              <a:t> را باز می‌کنیم و با استفاده از دستور </a:t>
            </a:r>
            <a:r>
              <a:rPr lang="en-US" sz="2000">
                <a:latin typeface="Gill Sans MT" panose="020B0502020104020203" pitchFamily="34" charset="0"/>
                <a:cs typeface="B Nazanin" panose="00000400000000000000" pitchFamily="2" charset="-78"/>
              </a:rPr>
              <a:t>touch .gitignore</a:t>
            </a:r>
            <a:r>
              <a:rPr lang="fa-IR" sz="2000">
                <a:latin typeface="Gill Sans MT" panose="020B0502020104020203" pitchFamily="34" charset="0"/>
                <a:cs typeface="B Nazanin" panose="00000400000000000000" pitchFamily="2" charset="-78"/>
              </a:rPr>
              <a:t> یک فایل</a:t>
            </a:r>
            <a:r>
              <a:rPr lang="en-US" sz="2000">
                <a:latin typeface="Gill Sans MT" panose="020B0502020104020203" pitchFamily="34" charset="0"/>
                <a:cs typeface="B Nazanin" panose="00000400000000000000" pitchFamily="2" charset="-78"/>
              </a:rPr>
              <a:t> .gitignore </a:t>
            </a:r>
            <a:r>
              <a:rPr lang="fa-IR" sz="2000">
                <a:latin typeface="Gill Sans MT" panose="020B0502020104020203" pitchFamily="34" charset="0"/>
                <a:cs typeface="B Nazanin" panose="00000400000000000000" pitchFamily="2" charset="-78"/>
              </a:rPr>
              <a:t>در آدرس پروژه می‌سازیم. سپس در فایل ساخته شده، اسم و آدرس فایل‌هایی را که می‌خواهیم نادیده گرفته شوند را می‌نویسیم و تغییرات را ذخیره می‌کنیم.</a:t>
            </a:r>
            <a:endParaRPr lang="en-US" sz="2000">
              <a:latin typeface="Gill Sans MT" panose="020B0502020104020203" pitchFamily="34" charset="0"/>
              <a:cs typeface="B Nazanin" panose="00000400000000000000" pitchFamily="2" charset="-78"/>
            </a:endParaRPr>
          </a:p>
          <a:p>
            <a:pPr algn="r" rtl="1">
              <a:lnSpc>
                <a:spcPts val="3000"/>
              </a:lnSpc>
            </a:pPr>
            <a:endParaRPr lang="en-US" sz="2000" dirty="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3143267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CBFF-2C8F-CF13-570A-5A6BE18DBF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975980-F7A3-FD94-74D7-00B81D4746F6}"/>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.gitignore</a:t>
            </a:r>
          </a:p>
        </p:txBody>
      </p:sp>
      <p:sp>
        <p:nvSpPr>
          <p:cNvPr id="2" name="TextBox 1">
            <a:extLst>
              <a:ext uri="{FF2B5EF4-FFF2-40B4-BE49-F238E27FC236}">
                <a16:creationId xmlns:a16="http://schemas.microsoft.com/office/drawing/2014/main" id="{D00FBC2C-EC57-96FD-B1D9-DDFEB78C3107}"/>
              </a:ext>
            </a:extLst>
          </p:cNvPr>
          <p:cNvSpPr txBox="1"/>
          <p:nvPr/>
        </p:nvSpPr>
        <p:spPr>
          <a:xfrm>
            <a:off x="633984" y="1100440"/>
            <a:ext cx="7693153" cy="1323439"/>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برای استفاده از </a:t>
            </a:r>
            <a:r>
              <a:rPr lang="en-US" sz="2000">
                <a:latin typeface="Gill Sans MT" panose="020B0502020104020203" pitchFamily="34" charset="0"/>
                <a:cs typeface="B Nazanin" panose="00000400000000000000" pitchFamily="2" charset="-78"/>
              </a:rPr>
              <a:t>gitignore</a:t>
            </a:r>
            <a:r>
              <a:rPr lang="fa-IR" sz="2000">
                <a:latin typeface="Gill Sans MT" panose="020B0502020104020203" pitchFamily="34" charset="0"/>
                <a:cs typeface="B Nazanin" panose="00000400000000000000" pitchFamily="2" charset="-78"/>
              </a:rPr>
              <a:t>، برنامه </a:t>
            </a:r>
            <a:r>
              <a:rPr lang="en-US" sz="2000">
                <a:latin typeface="Gill Sans MT" panose="020B0502020104020203" pitchFamily="34" charset="0"/>
                <a:cs typeface="B Nazanin" panose="00000400000000000000" pitchFamily="2" charset="-78"/>
              </a:rPr>
              <a:t>git bash</a:t>
            </a:r>
            <a:r>
              <a:rPr lang="fa-IR" sz="2000">
                <a:latin typeface="Gill Sans MT" panose="020B0502020104020203" pitchFamily="34" charset="0"/>
                <a:cs typeface="B Nazanin" panose="00000400000000000000" pitchFamily="2" charset="-78"/>
              </a:rPr>
              <a:t> را باز می‌کنیم و با استفاده از دستور </a:t>
            </a:r>
            <a:r>
              <a:rPr lang="en-US" sz="2000">
                <a:latin typeface="Gill Sans MT" panose="020B0502020104020203" pitchFamily="34" charset="0"/>
                <a:cs typeface="B Nazanin" panose="00000400000000000000" pitchFamily="2" charset="-78"/>
              </a:rPr>
              <a:t>touch .gitignore</a:t>
            </a:r>
            <a:r>
              <a:rPr lang="fa-IR" sz="2000">
                <a:latin typeface="Gill Sans MT" panose="020B0502020104020203" pitchFamily="34" charset="0"/>
                <a:cs typeface="B Nazanin" panose="00000400000000000000" pitchFamily="2" charset="-78"/>
              </a:rPr>
              <a:t> یک فایل</a:t>
            </a:r>
            <a:r>
              <a:rPr lang="en-US" sz="2000">
                <a:latin typeface="Gill Sans MT" panose="020B0502020104020203" pitchFamily="34" charset="0"/>
                <a:cs typeface="B Nazanin" panose="00000400000000000000" pitchFamily="2" charset="-78"/>
              </a:rPr>
              <a:t> .gitignore </a:t>
            </a:r>
            <a:r>
              <a:rPr lang="fa-IR" sz="2000">
                <a:latin typeface="Gill Sans MT" panose="020B0502020104020203" pitchFamily="34" charset="0"/>
                <a:cs typeface="B Nazanin" panose="00000400000000000000" pitchFamily="2" charset="-78"/>
              </a:rPr>
              <a:t>در آدرس پروژه می‌سازیم. سپس در فایل ساخته شده، اسم و آدرس فایل‌هایی را که می‌خواهیم نادیده گرفته شوند را می‌نویسیم و تغییرات را ذخیره می‌کنیم.</a:t>
            </a:r>
            <a:endParaRPr lang="en-US" sz="2000">
              <a:latin typeface="Gill Sans MT" panose="020B0502020104020203" pitchFamily="34" charset="0"/>
              <a:cs typeface="B Nazanin" panose="00000400000000000000" pitchFamily="2" charset="-78"/>
            </a:endParaRPr>
          </a:p>
          <a:p>
            <a:pPr algn="r" rtl="1"/>
            <a:endParaRPr lang="en-US" sz="2000" dirty="0">
              <a:latin typeface="Gill Sans MT" panose="020B0502020104020203" pitchFamily="34" charset="0"/>
              <a:cs typeface="B Nazanin" panose="00000400000000000000" pitchFamily="2" charset="-78"/>
            </a:endParaRPr>
          </a:p>
        </p:txBody>
      </p:sp>
      <p:pic>
        <p:nvPicPr>
          <p:cNvPr id="5" name="Picture 4">
            <a:extLst>
              <a:ext uri="{FF2B5EF4-FFF2-40B4-BE49-F238E27FC236}">
                <a16:creationId xmlns:a16="http://schemas.microsoft.com/office/drawing/2014/main" id="{D34BB7C2-F8CB-E2CC-5610-EFFAB06EA3CC}"/>
              </a:ext>
            </a:extLst>
          </p:cNvPr>
          <p:cNvPicPr>
            <a:picLocks noChangeAspect="1"/>
          </p:cNvPicPr>
          <p:nvPr/>
        </p:nvPicPr>
        <p:blipFill>
          <a:blip r:embed="rId2"/>
          <a:srcRect l="2534" t="2606" r="11814" b="10951"/>
          <a:stretch/>
        </p:blipFill>
        <p:spPr>
          <a:xfrm>
            <a:off x="720001" y="2260559"/>
            <a:ext cx="3535681" cy="2617370"/>
          </a:xfrm>
          <a:prstGeom prst="rect">
            <a:avLst/>
          </a:prstGeom>
        </p:spPr>
      </p:pic>
      <p:pic>
        <p:nvPicPr>
          <p:cNvPr id="7" name="Picture 6">
            <a:extLst>
              <a:ext uri="{FF2B5EF4-FFF2-40B4-BE49-F238E27FC236}">
                <a16:creationId xmlns:a16="http://schemas.microsoft.com/office/drawing/2014/main" id="{32CAF62A-0BFD-8546-074A-3C9716EFE258}"/>
              </a:ext>
            </a:extLst>
          </p:cNvPr>
          <p:cNvPicPr>
            <a:picLocks noChangeAspect="1"/>
          </p:cNvPicPr>
          <p:nvPr/>
        </p:nvPicPr>
        <p:blipFill>
          <a:blip r:embed="rId3"/>
          <a:srcRect l="10683" t="5122" r="5189" b="11585"/>
          <a:stretch/>
        </p:blipFill>
        <p:spPr>
          <a:xfrm>
            <a:off x="4677352" y="2260559"/>
            <a:ext cx="3649785" cy="2617369"/>
          </a:xfrm>
          <a:prstGeom prst="rect">
            <a:avLst/>
          </a:prstGeom>
        </p:spPr>
      </p:pic>
    </p:spTree>
    <p:extLst>
      <p:ext uri="{BB962C8B-B14F-4D97-AF65-F5344CB8AC3E}">
        <p14:creationId xmlns:p14="http://schemas.microsoft.com/office/powerpoint/2010/main" val="4118317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F0C-FAF0-8CFF-E82D-4CAC4FB20C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BD5CFF-63A3-607F-8804-3906A1D9EC9C}"/>
              </a:ext>
            </a:extLst>
          </p:cNvPr>
          <p:cNvSpPr>
            <a:spLocks noGrp="1"/>
          </p:cNvSpPr>
          <p:nvPr>
            <p:ph type="title"/>
          </p:nvPr>
        </p:nvSpPr>
        <p:spPr>
          <a:xfrm>
            <a:off x="720001" y="263426"/>
            <a:ext cx="7607136" cy="572700"/>
          </a:xfrm>
        </p:spPr>
        <p:txBody>
          <a:bodyPr/>
          <a:lstStyle/>
          <a:p>
            <a:pPr algn="r" rtl="1"/>
            <a:r>
              <a:rPr lang="en-US" sz="2800">
                <a:solidFill>
                  <a:srgbClr val="C39113"/>
                </a:solidFill>
                <a:cs typeface="B Roya" panose="00000400000000000000" pitchFamily="2" charset="-78"/>
              </a:rPr>
              <a:t>.gitignore</a:t>
            </a:r>
          </a:p>
        </p:txBody>
      </p:sp>
      <p:sp>
        <p:nvSpPr>
          <p:cNvPr id="2" name="TextBox 1">
            <a:extLst>
              <a:ext uri="{FF2B5EF4-FFF2-40B4-BE49-F238E27FC236}">
                <a16:creationId xmlns:a16="http://schemas.microsoft.com/office/drawing/2014/main" id="{BA78F19A-AF8B-70F8-4B13-2D8DD608B40D}"/>
              </a:ext>
            </a:extLst>
          </p:cNvPr>
          <p:cNvSpPr txBox="1"/>
          <p:nvPr/>
        </p:nvSpPr>
        <p:spPr>
          <a:xfrm>
            <a:off x="633984" y="1100440"/>
            <a:ext cx="7693153" cy="3170099"/>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همچنین برای تولید فایل </a:t>
            </a:r>
            <a:r>
              <a:rPr lang="en-US" sz="2000">
                <a:latin typeface="Gill Sans MT" panose="020B0502020104020203" pitchFamily="34" charset="0"/>
                <a:cs typeface="B Nazanin" panose="00000400000000000000" pitchFamily="2" charset="-78"/>
              </a:rPr>
              <a:t>gitignore</a:t>
            </a:r>
            <a:r>
              <a:rPr lang="fa-IR" sz="2000">
                <a:latin typeface="Gill Sans MT" panose="020B0502020104020203" pitchFamily="34" charset="0"/>
                <a:cs typeface="B Nazanin" panose="00000400000000000000" pitchFamily="2" charset="-78"/>
              </a:rPr>
              <a:t> ابزار و قالب‌های آماده‌ای نیز وجود دارد. برای مثال برنامه </a:t>
            </a:r>
            <a:r>
              <a:rPr lang="en-US" sz="2000">
                <a:latin typeface="Gill Sans MT" panose="020B0502020104020203" pitchFamily="34" charset="0"/>
                <a:cs typeface="B Nazanin" panose="00000400000000000000" pitchFamily="2" charset="-78"/>
              </a:rPr>
              <a:t>intellij</a:t>
            </a:r>
            <a:r>
              <a:rPr lang="fa-IR" sz="2000">
                <a:latin typeface="Gill Sans MT" panose="020B0502020104020203" pitchFamily="34" charset="0"/>
                <a:cs typeface="B Nazanin" panose="00000400000000000000" pitchFamily="2" charset="-78"/>
              </a:rPr>
              <a:t> افزونه‌هایی برای این کار دارد که به آن نمی‌پردازیم. پیشنهاد ما برای ساخت فایل </a:t>
            </a:r>
            <a:r>
              <a:rPr lang="en-US" sz="2000">
                <a:latin typeface="Gill Sans MT" panose="020B0502020104020203" pitchFamily="34" charset="0"/>
                <a:cs typeface="B Nazanin" panose="00000400000000000000" pitchFamily="2" charset="-78"/>
              </a:rPr>
              <a:t>gitignore</a:t>
            </a:r>
            <a:r>
              <a:rPr lang="fa-IR" sz="2000">
                <a:latin typeface="Gill Sans MT" panose="020B0502020104020203" pitchFamily="34" charset="0"/>
                <a:cs typeface="B Nazanin" panose="00000400000000000000" pitchFamily="2" charset="-78"/>
              </a:rPr>
              <a:t> آماده، استفاده از سایت زیر است:</a:t>
            </a:r>
          </a:p>
          <a:p>
            <a:pPr algn="r" rtl="1"/>
            <a:endParaRPr lang="fa-IR" sz="2000">
              <a:latin typeface="Gill Sans MT" panose="020B0502020104020203" pitchFamily="34" charset="0"/>
              <a:cs typeface="B Nazanin" panose="00000400000000000000" pitchFamily="2" charset="-78"/>
            </a:endParaRPr>
          </a:p>
          <a:p>
            <a:pPr rtl="1"/>
            <a:r>
              <a:rPr lang="en-GB" sz="2000" i="0">
                <a:solidFill>
                  <a:schemeClr val="tx1"/>
                </a:solidFill>
                <a:effectLst/>
                <a:latin typeface="Gill Sans MT" panose="020B0502020104020203" pitchFamily="34" charset="0"/>
                <a:cs typeface="B Nazanin" panose="00000400000000000000" pitchFamily="2" charset="-78"/>
                <a:hlinkClick r:id="rId2"/>
              </a:rPr>
              <a:t>https://www.toptal.com/developers/gitignore</a:t>
            </a:r>
            <a:br>
              <a:rPr lang="en-GB"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a:p>
            <a:pPr rtl="1"/>
            <a:endParaRPr lang="en-GB" sz="2000">
              <a:latin typeface="Gill Sans MT" panose="020B0502020104020203" pitchFamily="34" charset="0"/>
              <a:cs typeface="B Nazanin" panose="00000400000000000000" pitchFamily="2" charset="-78"/>
            </a:endParaRPr>
          </a:p>
          <a:p>
            <a:pPr algn="r" rtl="1"/>
            <a:r>
              <a:rPr lang="ar-SA" sz="2000" b="0" i="0">
                <a:solidFill>
                  <a:srgbClr val="000000"/>
                </a:solidFill>
                <a:effectLst/>
                <a:latin typeface="Gill Sans MT" panose="020B0502020104020203" pitchFamily="34" charset="0"/>
                <a:cs typeface="B Nazanin" panose="00000400000000000000" pitchFamily="2" charset="-78"/>
              </a:rPr>
              <a:t>این سایت صرفاً با در اختیار داشتن چند کلیدواژه،</a:t>
            </a:r>
            <a:r>
              <a:rPr lang="en-US" sz="2000" b="0" i="0">
                <a:solidFill>
                  <a:srgbClr val="000000"/>
                </a:solidFill>
                <a:effectLst/>
                <a:latin typeface="Gill Sans MT" panose="020B0502020104020203" pitchFamily="34" charset="0"/>
                <a:cs typeface="B Nazanin" panose="00000400000000000000" pitchFamily="2" charset="-78"/>
              </a:rPr>
              <a:t> </a:t>
            </a:r>
            <a:r>
              <a:rPr lang="fa-IR" sz="2000">
                <a:latin typeface="Gill Sans MT" panose="020B0502020104020203" pitchFamily="34" charset="0"/>
                <a:cs typeface="B Nazanin" panose="00000400000000000000" pitchFamily="2" charset="-78"/>
              </a:rPr>
              <a:t>فایل</a:t>
            </a:r>
            <a:r>
              <a:rPr lang="ar-SA" sz="2000" b="0" i="0">
                <a:solidFill>
                  <a:srgbClr val="000000"/>
                </a:solidFill>
                <a:effectLst/>
                <a:latin typeface="Gill Sans MT" panose="020B0502020104020203" pitchFamily="34" charset="0"/>
                <a:cs typeface="B Nazanin" panose="00000400000000000000" pitchFamily="2" charset="-78"/>
              </a:rPr>
              <a:t> مورد نیاز شما را تولید می</a:t>
            </a:r>
            <a:r>
              <a:rPr lang="fa-IR" sz="2000" b="0" i="0">
                <a:solidFill>
                  <a:srgbClr val="000000"/>
                </a:solidFill>
                <a:effectLst/>
                <a:latin typeface="Gill Sans MT" panose="020B0502020104020203" pitchFamily="34" charset="0"/>
                <a:cs typeface="B Nazanin" panose="00000400000000000000" pitchFamily="2" charset="-78"/>
              </a:rPr>
              <a:t>‌</a:t>
            </a:r>
            <a:r>
              <a:rPr lang="ar-SA" sz="2000" b="0" i="0">
                <a:solidFill>
                  <a:srgbClr val="000000"/>
                </a:solidFill>
                <a:effectLst/>
                <a:latin typeface="Gill Sans MT" panose="020B0502020104020203" pitchFamily="34" charset="0"/>
                <a:cs typeface="B Nazanin" panose="00000400000000000000" pitchFamily="2" charset="-78"/>
              </a:rPr>
              <a:t>کند. پ</a:t>
            </a:r>
            <a:r>
              <a:rPr lang="fa-IR" sz="2000" b="0" i="0">
                <a:solidFill>
                  <a:srgbClr val="000000"/>
                </a:solidFill>
                <a:effectLst/>
                <a:latin typeface="Gill Sans MT" panose="020B0502020104020203" pitchFamily="34" charset="0"/>
                <a:cs typeface="B Nazanin" panose="00000400000000000000" pitchFamily="2" charset="-78"/>
              </a:rPr>
              <a:t>س</a:t>
            </a:r>
            <a:r>
              <a:rPr lang="ar-SA" sz="2000" b="0" i="0">
                <a:solidFill>
                  <a:srgbClr val="000000"/>
                </a:solidFill>
                <a:effectLst/>
                <a:latin typeface="Gill Sans MT" panose="020B0502020104020203" pitchFamily="34" charset="0"/>
                <a:cs typeface="B Nazanin" panose="00000400000000000000" pitchFamily="2" charset="-78"/>
              </a:rPr>
              <a:t> از آن کافیست محتوای تولید شده را در فایل </a:t>
            </a:r>
            <a:r>
              <a:rPr lang="en-US" sz="2000" b="0" i="0">
                <a:solidFill>
                  <a:srgbClr val="000000"/>
                </a:solidFill>
                <a:effectLst/>
                <a:latin typeface="Gill Sans MT" panose="020B0502020104020203" pitchFamily="34" charset="0"/>
                <a:cs typeface="B Nazanin" panose="00000400000000000000" pitchFamily="2" charset="-78"/>
              </a:rPr>
              <a:t>.</a:t>
            </a:r>
            <a:r>
              <a:rPr lang="en-GB" sz="2000" b="0" i="0">
                <a:solidFill>
                  <a:srgbClr val="000000"/>
                </a:solidFill>
                <a:effectLst/>
                <a:latin typeface="Gill Sans MT" panose="020B0502020104020203" pitchFamily="34" charset="0"/>
                <a:cs typeface="B Nazanin" panose="00000400000000000000" pitchFamily="2" charset="-78"/>
              </a:rPr>
              <a:t>gitignore</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خود ک</a:t>
            </a:r>
            <a:r>
              <a:rPr lang="fa-IR" sz="2000" b="0" i="0">
                <a:solidFill>
                  <a:srgbClr val="000000"/>
                </a:solidFill>
                <a:effectLst/>
                <a:latin typeface="Gill Sans MT" panose="020B0502020104020203" pitchFamily="34" charset="0"/>
                <a:cs typeface="B Nazanin" panose="00000400000000000000" pitchFamily="2" charset="-78"/>
              </a:rPr>
              <a:t>پ</a:t>
            </a:r>
            <a:r>
              <a:rPr lang="ar-SA" sz="2000" b="0" i="0">
                <a:solidFill>
                  <a:srgbClr val="000000"/>
                </a:solidFill>
                <a:effectLst/>
                <a:latin typeface="Gill Sans MT" panose="020B0502020104020203" pitchFamily="34" charset="0"/>
                <a:cs typeface="B Nazanin" panose="00000400000000000000" pitchFamily="2" charset="-78"/>
              </a:rPr>
              <a:t>ی نمایید</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US" sz="2000" dirty="0">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1336022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12732-71A2-A687-F009-27181D93AA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2D05DD-4219-B970-3991-EA72A8F54241}"/>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شاخه‌ها در گیت</a:t>
            </a:r>
            <a:endParaRPr lang="en-US" sz="2800">
              <a:solidFill>
                <a:srgbClr val="C39113"/>
              </a:solidFill>
              <a:cs typeface="B Roya" panose="00000400000000000000" pitchFamily="2" charset="-78"/>
            </a:endParaRPr>
          </a:p>
        </p:txBody>
      </p:sp>
      <p:sp>
        <p:nvSpPr>
          <p:cNvPr id="2" name="TextBox 1">
            <a:extLst>
              <a:ext uri="{FF2B5EF4-FFF2-40B4-BE49-F238E27FC236}">
                <a16:creationId xmlns:a16="http://schemas.microsoft.com/office/drawing/2014/main" id="{C23F823D-FDA1-DD78-5709-46BC144BE730}"/>
              </a:ext>
            </a:extLst>
          </p:cNvPr>
          <p:cNvSpPr txBox="1"/>
          <p:nvPr/>
        </p:nvSpPr>
        <p:spPr>
          <a:xfrm>
            <a:off x="633984" y="1100440"/>
            <a:ext cx="7693153" cy="3150863"/>
          </a:xfrm>
          <a:prstGeom prst="rect">
            <a:avLst/>
          </a:prstGeom>
          <a:noFill/>
        </p:spPr>
        <p:txBody>
          <a:bodyPr wrap="square" rtlCol="0">
            <a:spAutoFit/>
          </a:bodyPr>
          <a:lstStyle/>
          <a:p>
            <a:pPr marL="139700" algn="r" rtl="1">
              <a:lnSpc>
                <a:spcPts val="3000"/>
              </a:lnSpc>
            </a:pPr>
            <a:r>
              <a:rPr lang="fa-IR" sz="2000">
                <a:cs typeface="B Nazanin" panose="00000400000000000000" pitchFamily="2" charset="-78"/>
              </a:rPr>
              <a:t>در برنامه نویسی، اصولا با مباحث بزرگی روبرو هستیم که برای حل کردنشان، آنها را به مسائل ریزتر و کوچک‌تر، تقسیم می‌کنیم. در نتیجه، یک مسئله بزرگ تبدیل به چندین مسئله کوچک خواهد شد. در </a:t>
            </a:r>
            <a:r>
              <a:rPr lang="en-US" sz="2000">
                <a:cs typeface="B Nazanin" panose="00000400000000000000" pitchFamily="2" charset="-78"/>
              </a:rPr>
              <a:t>Git</a:t>
            </a:r>
            <a:r>
              <a:rPr lang="fa-IR" sz="2000">
                <a:cs typeface="B Nazanin" panose="00000400000000000000" pitchFamily="2" charset="-78"/>
              </a:rPr>
              <a:t> نیز بهتر است هر کدام از این مسئله‌ها را در شاخه‌ (</a:t>
            </a:r>
            <a:r>
              <a:rPr lang="en-US" sz="2000">
                <a:cs typeface="B Nazanin" panose="00000400000000000000" pitchFamily="2" charset="-78"/>
              </a:rPr>
              <a:t>Branch</a:t>
            </a:r>
            <a:r>
              <a:rPr lang="fa-IR" sz="2000">
                <a:cs typeface="B Nazanin" panose="00000400000000000000" pitchFamily="2" charset="-78"/>
              </a:rPr>
              <a:t>) مجزا پیاده‌سازی کنیم و هنگامی که پیاده‌سازی هر شاخه کامل شد، تغییرات (</a:t>
            </a:r>
            <a:r>
              <a:rPr lang="en-US" sz="2000">
                <a:cs typeface="B Nazanin" panose="00000400000000000000" pitchFamily="2" charset="-78"/>
              </a:rPr>
              <a:t>commit</a:t>
            </a:r>
            <a:r>
              <a:rPr lang="fa-IR" sz="2000">
                <a:cs typeface="B Nazanin" panose="00000400000000000000" pitchFamily="2" charset="-78"/>
              </a:rPr>
              <a:t>ها) را بر روی شاخه اصلی اضافه کنیم. این کار علاوه بر اینکه به نظم ذهنی خودمان و البته نظم ساختاری برنامه کمک می‌کند، چالش کار تیمی را نیز برطرف می‌کند. وقتی شاخه‌های مجزا داشته باشیم، هر فرد می‌تواند مستقل از فرد دیگری، قسمتی از پروژه را به صورت همزمان با افراد دیگر، پیش ببرد.</a:t>
            </a:r>
            <a:endParaRPr lang="en-US" sz="2000" b="0" i="0" dirty="0">
              <a:solidFill>
                <a:schemeClr val="tx1"/>
              </a:solidFill>
              <a:effectLst/>
              <a:latin typeface="Verdana" panose="020B0604030504040204" pitchFamily="34" charset="0"/>
              <a:cs typeface="B Nazanin" panose="00000400000000000000" pitchFamily="2" charset="-78"/>
            </a:endParaRPr>
          </a:p>
        </p:txBody>
      </p:sp>
    </p:spTree>
    <p:extLst>
      <p:ext uri="{BB962C8B-B14F-4D97-AF65-F5344CB8AC3E}">
        <p14:creationId xmlns:p14="http://schemas.microsoft.com/office/powerpoint/2010/main" val="3137958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9A158BC6-E801-6BA1-408E-ECEA28E7EDFA}"/>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5EDE245F-35B9-FBF0-665F-B9C9F8C59E68}"/>
              </a:ext>
            </a:extLst>
          </p:cNvPr>
          <p:cNvSpPr txBox="1">
            <a:spLocks noGrp="1"/>
          </p:cNvSpPr>
          <p:nvPr>
            <p:ph type="title"/>
          </p:nvPr>
        </p:nvSpPr>
        <p:spPr>
          <a:xfrm>
            <a:off x="733479" y="2282634"/>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4000">
                <a:solidFill>
                  <a:srgbClr val="C39113"/>
                </a:solidFill>
                <a:cs typeface="B Roya" panose="00000400000000000000" pitchFamily="2" charset="-78"/>
              </a:rPr>
              <a:t>کامپایل و اجرای کد در ترمینال</a:t>
            </a:r>
            <a:endParaRPr sz="4000" dirty="0">
              <a:solidFill>
                <a:srgbClr val="C39113"/>
              </a:solidFill>
            </a:endParaRPr>
          </a:p>
        </p:txBody>
      </p:sp>
      <p:grpSp>
        <p:nvGrpSpPr>
          <p:cNvPr id="1951" name="Google Shape;1951;p49">
            <a:extLst>
              <a:ext uri="{FF2B5EF4-FFF2-40B4-BE49-F238E27FC236}">
                <a16:creationId xmlns:a16="http://schemas.microsoft.com/office/drawing/2014/main" id="{635B1A64-6171-5D69-9428-8774FBE20E46}"/>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D55CE083-9265-DFDC-D3DE-910B2BFE4AAD}"/>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FAF17670-633D-B96B-4277-C5931C2D6EB1}"/>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0FC56819-291E-71DE-BCBA-BA75E86B129D}"/>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D91113F6-D6C9-DE86-6546-BE772D19AEA3}"/>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E3DB7A9D-BDC3-0345-5FDF-5BA95308578E}"/>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8199658C-B202-DA63-689C-DD68B8C615A8}"/>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85C467BF-58E6-4E42-B4D4-1F4F83C2B126}"/>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AB60E63F-CF8A-2C91-65EA-DCC65C06DB38}"/>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A0A6C63A-AF3B-FBF8-4271-F7AF46FB5F7A}"/>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82923138-23E7-8FC2-2470-21FFC54701A7}"/>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1AA9B7C3-BD1C-0221-DE67-8992C1FBE0DF}"/>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F2D47547-BFFD-6A4C-973D-493DD4744A57}"/>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9F2A41BD-AE99-9443-FA25-8BAB3CE20F06}"/>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5E6A9108-F4EA-A287-71A3-A4E6E2920355}"/>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BDF961A6-3DCA-E3A8-9088-C76664EDBD73}"/>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FBB73BB3-DAD2-C7EB-2CE8-EB62267A8745}"/>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4FDFE46A-3E51-24BF-ED6C-E52627A99562}"/>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1539DAE9-CD7B-BA23-E23D-A9A9198C4682}"/>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737E1FAB-17E9-DC46-929A-7F65E3E8F236}"/>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A5F1FA08-2AF5-AF90-78B2-4268AE436450}"/>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0247B55F-0E80-91FC-9810-947F7780924A}"/>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D3DF8C4D-E96B-242F-B3D7-73E27D39B4C8}"/>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E512BB66-0498-8667-2602-B146FCC50B98}"/>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F08E6E86-FC7D-918A-B231-1F23FCFE56DA}"/>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44BD8260-5974-A0A2-E2D4-D3EB794BAB49}"/>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2B09392D-7F19-4578-6037-8B2C22FC982C}"/>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5DF89503-045E-D032-3CFB-C42C2ABB44F2}"/>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79434CBA-E02F-99F8-6B2E-F49D2C29F878}"/>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810B067E-86FE-902D-9D48-6E230FD9447E}"/>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6ADAF15A-C431-4338-CC23-D18DE72E798F}"/>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339EB80A-5E2A-CCE9-12BB-AB10E0137EF6}"/>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6A31E47B-4E7F-79B4-2967-2198FCE5FE65}"/>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29260E17-D9DD-6F47-12AD-C022FEC74378}"/>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EAFBAD07-063B-E23E-412E-38955E1F4E0C}"/>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C7C04B6E-EA26-6909-9630-9CDD4934890A}"/>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06D0C8AC-D0F3-CADB-4E04-BBF4376A7444}"/>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068509C1-748B-0C3B-BD2D-A3F4346547D2}"/>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D270254E-AFB4-6EA8-035D-5F911ED6DAB5}"/>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C098DCAA-323B-913E-399F-1C2BE3A670A8}"/>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60D1BB20-F642-7C1A-9CDA-37373C4DA47C}"/>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CF0EF841-E7EF-69A4-10AE-3E885E05A36F}"/>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1EEF7C42-D919-DAA3-8F26-8F3DEB5168E0}"/>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01D574B4-AEA2-04E1-AB8F-B73C85096FF5}"/>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82489A7D-7716-1278-3DEB-099A0F92173B}"/>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C4353F35-88AF-907A-3327-F107606E1F0F}"/>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3C7286EE-5E88-B5BE-6B99-09C7C278263D}"/>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0BE67C8F-5958-59E8-F363-F10D137FBB70}"/>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BF1C5B05-17C5-7B85-D662-983C108D2329}"/>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054B74CF-B95E-4D06-11F0-CF8F224F34B4}"/>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BD99EF7D-55AE-83A4-7DEB-7BD919EEF114}"/>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4F9960AA-AFB9-1CE1-8855-FE115AF1EB86}"/>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2E081929-EDF5-628E-B463-0CEE02CB007F}"/>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0A43D890-B47B-DD7D-B274-ADB912A2D78C}"/>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69E7A0E2-8410-366C-6A90-C85B1D3B1844}"/>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D55DF163-DA64-C910-5EB6-2FB27AF3CD4F}"/>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72A1089C-B38C-860D-8065-672D8DEFD6C4}"/>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C89CE218-2AA7-19D6-69A8-5E610839B235}"/>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DC42C3D4-5C1D-A33E-5DF9-7BAC04A02CDD}"/>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3BC1209C-A762-4E25-614A-353E7813BB9B}"/>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34B898C9-28C7-C1CC-EF3A-2B9A8CB1FA5D}"/>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E167A1FA-3A5E-7B23-1996-4CA3CF50BB67}"/>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4E08A2D0-02C9-8114-3DA3-CBFA794F49CE}"/>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3E480F8D-B303-F04E-FE02-12A8FB861254}"/>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B61D5D26-3CB9-E7D2-03F1-E5022F9BB84E}"/>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C9EA6A02-5165-6A15-A120-A596DF61710A}"/>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ECCBEEE2-3FE8-495A-7EAA-DD22792BE461}"/>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6AAC4A47-C6EA-A01B-A2EC-08E809137CDD}"/>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606A1E16-C02C-ED1A-9B20-264A3565ACF0}"/>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00713E68-6B66-0769-6CED-DE0A6C63C1C3}"/>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D633BC54-9034-047C-9DFD-EC1A8C18DAA3}"/>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25686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F91D5-8F85-279D-6C39-2A7210FC58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60B5C7-4D53-0840-FFE4-8D37646F6C6B}"/>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شاخه‌ها در گیت</a:t>
            </a:r>
            <a:endParaRPr lang="en-US" sz="2800">
              <a:solidFill>
                <a:srgbClr val="C39113"/>
              </a:solidFill>
              <a:cs typeface="B Roya" panose="00000400000000000000" pitchFamily="2" charset="-78"/>
            </a:endParaRPr>
          </a:p>
        </p:txBody>
      </p:sp>
      <p:pic>
        <p:nvPicPr>
          <p:cNvPr id="4" name="Picture 3">
            <a:extLst>
              <a:ext uri="{FF2B5EF4-FFF2-40B4-BE49-F238E27FC236}">
                <a16:creationId xmlns:a16="http://schemas.microsoft.com/office/drawing/2014/main" id="{363C7883-2BE7-1D3D-D080-F8F1B4FB534A}"/>
              </a:ext>
            </a:extLst>
          </p:cNvPr>
          <p:cNvPicPr>
            <a:picLocks noChangeAspect="1"/>
          </p:cNvPicPr>
          <p:nvPr/>
        </p:nvPicPr>
        <p:blipFill>
          <a:blip r:embed="rId2"/>
          <a:stretch>
            <a:fillRect/>
          </a:stretch>
        </p:blipFill>
        <p:spPr>
          <a:xfrm>
            <a:off x="1905865" y="1300502"/>
            <a:ext cx="5332270" cy="2734062"/>
          </a:xfrm>
          <a:prstGeom prst="rect">
            <a:avLst/>
          </a:prstGeom>
        </p:spPr>
      </p:pic>
    </p:spTree>
    <p:extLst>
      <p:ext uri="{BB962C8B-B14F-4D97-AF65-F5344CB8AC3E}">
        <p14:creationId xmlns:p14="http://schemas.microsoft.com/office/powerpoint/2010/main" val="10287944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957C3-4719-6351-16B9-212A97737C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A30A64-DBE1-3B14-5FCD-FC7D9C5AD3FC}"/>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نحوه‌ی کار با شاخه‌ها </a:t>
            </a:r>
            <a:endParaRPr lang="en-US" sz="2800">
              <a:solidFill>
                <a:srgbClr val="C39113"/>
              </a:solidFill>
              <a:cs typeface="B Roya" panose="00000400000000000000" pitchFamily="2" charset="-78"/>
            </a:endParaRPr>
          </a:p>
        </p:txBody>
      </p:sp>
      <p:grpSp>
        <p:nvGrpSpPr>
          <p:cNvPr id="2" name="Group 1">
            <a:extLst>
              <a:ext uri="{FF2B5EF4-FFF2-40B4-BE49-F238E27FC236}">
                <a16:creationId xmlns:a16="http://schemas.microsoft.com/office/drawing/2014/main" id="{E63495DD-AE4F-4122-8A21-EF7AB060602D}"/>
              </a:ext>
            </a:extLst>
          </p:cNvPr>
          <p:cNvGrpSpPr/>
          <p:nvPr/>
        </p:nvGrpSpPr>
        <p:grpSpPr>
          <a:xfrm>
            <a:off x="1215863" y="930672"/>
            <a:ext cx="6712274" cy="3282156"/>
            <a:chOff x="153870" y="765588"/>
            <a:chExt cx="8829610" cy="4377912"/>
          </a:xfrm>
        </p:grpSpPr>
        <p:pic>
          <p:nvPicPr>
            <p:cNvPr id="5" name="Picture 4">
              <a:extLst>
                <a:ext uri="{FF2B5EF4-FFF2-40B4-BE49-F238E27FC236}">
                  <a16:creationId xmlns:a16="http://schemas.microsoft.com/office/drawing/2014/main" id="{BA963CDE-1AE1-FA3B-6223-AAD1055A3423}"/>
                </a:ext>
              </a:extLst>
            </p:cNvPr>
            <p:cNvPicPr>
              <a:picLocks noChangeAspect="1"/>
            </p:cNvPicPr>
            <p:nvPr/>
          </p:nvPicPr>
          <p:blipFill>
            <a:blip r:embed="rId2"/>
            <a:stretch>
              <a:fillRect/>
            </a:stretch>
          </p:blipFill>
          <p:spPr>
            <a:xfrm>
              <a:off x="153870" y="765588"/>
              <a:ext cx="8829610" cy="1101477"/>
            </a:xfrm>
            <a:prstGeom prst="rect">
              <a:avLst/>
            </a:prstGeom>
          </p:spPr>
        </p:pic>
        <p:pic>
          <p:nvPicPr>
            <p:cNvPr id="6" name="Picture 5">
              <a:extLst>
                <a:ext uri="{FF2B5EF4-FFF2-40B4-BE49-F238E27FC236}">
                  <a16:creationId xmlns:a16="http://schemas.microsoft.com/office/drawing/2014/main" id="{28F91B56-342D-ADFF-7F57-3369F0A96F76}"/>
                </a:ext>
              </a:extLst>
            </p:cNvPr>
            <p:cNvPicPr>
              <a:picLocks noChangeAspect="1"/>
            </p:cNvPicPr>
            <p:nvPr/>
          </p:nvPicPr>
          <p:blipFill>
            <a:blip r:embed="rId3"/>
            <a:stretch>
              <a:fillRect/>
            </a:stretch>
          </p:blipFill>
          <p:spPr>
            <a:xfrm>
              <a:off x="153870" y="1821144"/>
              <a:ext cx="8829610" cy="3322356"/>
            </a:xfrm>
            <a:prstGeom prst="rect">
              <a:avLst/>
            </a:prstGeom>
          </p:spPr>
        </p:pic>
      </p:grpSp>
      <p:sp>
        <p:nvSpPr>
          <p:cNvPr id="7" name="TextBox 6">
            <a:extLst>
              <a:ext uri="{FF2B5EF4-FFF2-40B4-BE49-F238E27FC236}">
                <a16:creationId xmlns:a16="http://schemas.microsoft.com/office/drawing/2014/main" id="{B61C1013-357C-E3A7-EB7C-B635D1983D6D}"/>
              </a:ext>
            </a:extLst>
          </p:cNvPr>
          <p:cNvSpPr txBox="1"/>
          <p:nvPr/>
        </p:nvSpPr>
        <p:spPr>
          <a:xfrm>
            <a:off x="1804753" y="4375622"/>
            <a:ext cx="5437632" cy="400110"/>
          </a:xfrm>
          <a:prstGeom prst="rect">
            <a:avLst/>
          </a:prstGeom>
          <a:noFill/>
        </p:spPr>
        <p:txBody>
          <a:bodyPr wrap="square" rtlCol="0">
            <a:spAutoFit/>
          </a:bodyPr>
          <a:lstStyle/>
          <a:p>
            <a:r>
              <a:rPr lang="en-US" sz="2000">
                <a:latin typeface="Gill Sans MT" panose="020B0502020104020203" pitchFamily="34" charset="0"/>
                <a:cs typeface="B Nazanin" panose="00000400000000000000" pitchFamily="2" charset="-78"/>
              </a:rPr>
              <a:t>Ref: </a:t>
            </a:r>
            <a:r>
              <a:rPr lang="en-US" sz="2000">
                <a:solidFill>
                  <a:schemeClr val="tx1"/>
                </a:solidFill>
                <a:latin typeface="Gill Sans MT" panose="020B0502020104020203" pitchFamily="34" charset="0"/>
                <a:cs typeface="B Nazanin" panose="00000400000000000000" pitchFamily="2" charset="-78"/>
                <a:hlinkClick r:id="rId4">
                  <a:extLst>
                    <a:ext uri="{A12FA001-AC4F-418D-AE19-62706E023703}">
                      <ahyp:hlinkClr xmlns:ahyp="http://schemas.microsoft.com/office/drawing/2018/hyperlinkcolor" val="tx"/>
                    </a:ext>
                  </a:extLst>
                </a:hlinkClick>
              </a:rPr>
              <a:t>https://quera.org/college/cheatsheet/git</a:t>
            </a:r>
            <a:endParaRPr lang="en-US" sz="2000" dirty="0">
              <a:solidFill>
                <a:schemeClr val="tx1"/>
              </a:solidFill>
              <a:latin typeface="Gill Sans MT" panose="020B0502020104020203" pitchFamily="34" charset="0"/>
              <a:cs typeface="B Nazanin" panose="00000400000000000000" pitchFamily="2" charset="-78"/>
            </a:endParaRPr>
          </a:p>
        </p:txBody>
      </p:sp>
    </p:spTree>
    <p:extLst>
      <p:ext uri="{BB962C8B-B14F-4D97-AF65-F5344CB8AC3E}">
        <p14:creationId xmlns:p14="http://schemas.microsoft.com/office/powerpoint/2010/main" val="9793926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7390-153F-9556-4911-7E056F7CD3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9F8EBD-31F4-2186-BD6C-A75CFF17E483}"/>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نحوه‌ی کار با شاخه‌ها </a:t>
            </a:r>
            <a:endParaRPr lang="en-US" sz="2800">
              <a:solidFill>
                <a:srgbClr val="C39113"/>
              </a:solidFill>
              <a:cs typeface="B Roya" panose="00000400000000000000" pitchFamily="2" charset="-78"/>
            </a:endParaRPr>
          </a:p>
        </p:txBody>
      </p:sp>
      <p:sp>
        <p:nvSpPr>
          <p:cNvPr id="4" name="TextBox 3">
            <a:extLst>
              <a:ext uri="{FF2B5EF4-FFF2-40B4-BE49-F238E27FC236}">
                <a16:creationId xmlns:a16="http://schemas.microsoft.com/office/drawing/2014/main" id="{1F22F857-EB6C-6431-D21E-3603891332FA}"/>
              </a:ext>
            </a:extLst>
          </p:cNvPr>
          <p:cNvSpPr txBox="1"/>
          <p:nvPr/>
        </p:nvSpPr>
        <p:spPr>
          <a:xfrm>
            <a:off x="720001" y="971633"/>
            <a:ext cx="7607136" cy="1015663"/>
          </a:xfrm>
          <a:prstGeom prst="rect">
            <a:avLst/>
          </a:prstGeom>
          <a:noFill/>
        </p:spPr>
        <p:txBody>
          <a:bodyPr wrap="square" rtlCol="0">
            <a:spAutoFit/>
          </a:bodyPr>
          <a:lstStyle/>
          <a:p>
            <a:pPr algn="r" rtl="1"/>
            <a:r>
              <a:rPr lang="ar-SA" sz="2000" b="1" i="0">
                <a:solidFill>
                  <a:srgbClr val="000000"/>
                </a:solidFill>
                <a:effectLst/>
                <a:latin typeface="Gill Sans MT" panose="020B0502020104020203" pitchFamily="34" charset="0"/>
                <a:cs typeface="B Nazanin" panose="00000400000000000000" pitchFamily="2" charset="-78"/>
              </a:rPr>
              <a:t>مثال</a:t>
            </a:r>
            <a:r>
              <a:rPr lang="ar-SA" sz="2000" b="0" i="0">
                <a:solidFill>
                  <a:srgbClr val="000000"/>
                </a:solidFill>
                <a:effectLst/>
                <a:latin typeface="Gill Sans MT" panose="020B0502020104020203" pitchFamily="34" charset="0"/>
                <a:cs typeface="B Nazanin" panose="00000400000000000000" pitchFamily="2" charset="-78"/>
              </a:rPr>
              <a:t>: میخواهیم یک شاخه جدید به نام </a:t>
            </a:r>
            <a:r>
              <a:rPr lang="en-GB" sz="2000" b="0" i="0">
                <a:solidFill>
                  <a:srgbClr val="000000"/>
                </a:solidFill>
                <a:effectLst/>
                <a:latin typeface="Gill Sans MT" panose="020B0502020104020203" pitchFamily="34" charset="0"/>
                <a:cs typeface="B Nazanin" panose="00000400000000000000" pitchFamily="2" charset="-78"/>
              </a:rPr>
              <a:t>test</a:t>
            </a:r>
            <a:r>
              <a:rPr lang="fa-IR" sz="2000" b="0" i="0">
                <a:solidFill>
                  <a:srgbClr val="000000"/>
                </a:solidFill>
                <a:effectLst/>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بسازیم و در آن یک </a:t>
            </a:r>
            <a:r>
              <a:rPr lang="en-US" sz="2000">
                <a:latin typeface="Gill Sans MT" panose="020B0502020104020203" pitchFamily="34" charset="0"/>
                <a:cs typeface="B Nazanin" panose="00000400000000000000" pitchFamily="2" charset="-78"/>
              </a:rPr>
              <a:t>commit</a:t>
            </a:r>
            <a:r>
              <a:rPr lang="fa-IR" sz="2000">
                <a:latin typeface="Gill Sans MT" panose="020B0502020104020203" pitchFamily="34" charset="0"/>
                <a:cs typeface="B Nazanin" panose="00000400000000000000" pitchFamily="2" charset="-78"/>
              </a:rPr>
              <a:t> </a:t>
            </a:r>
            <a:r>
              <a:rPr lang="ar-SA" sz="2000" b="0" i="0">
                <a:solidFill>
                  <a:srgbClr val="000000"/>
                </a:solidFill>
                <a:effectLst/>
                <a:latin typeface="Gill Sans MT" panose="020B0502020104020203" pitchFamily="34" charset="0"/>
                <a:cs typeface="B Nazanin" panose="00000400000000000000" pitchFamily="2" charset="-78"/>
              </a:rPr>
              <a:t>انجام دهیم و س</a:t>
            </a:r>
            <a:r>
              <a:rPr lang="fa-IR" sz="2000" b="0" i="0">
                <a:solidFill>
                  <a:srgbClr val="000000"/>
                </a:solidFill>
                <a:effectLst/>
                <a:latin typeface="Gill Sans MT" panose="020B0502020104020203" pitchFamily="34" charset="0"/>
                <a:cs typeface="B Nazanin" panose="00000400000000000000" pitchFamily="2" charset="-78"/>
              </a:rPr>
              <a:t>پ</a:t>
            </a:r>
            <a:r>
              <a:rPr lang="ar-SA" sz="2000" b="0" i="0">
                <a:solidFill>
                  <a:srgbClr val="000000"/>
                </a:solidFill>
                <a:effectLst/>
                <a:latin typeface="Gill Sans MT" panose="020B0502020104020203" pitchFamily="34" charset="0"/>
                <a:cs typeface="B Nazanin" panose="00000400000000000000" pitchFamily="2" charset="-78"/>
              </a:rPr>
              <a:t>س آن را روی شاخه اصلی </a:t>
            </a:r>
            <a:r>
              <a:rPr lang="en-US" sz="2000" b="0" i="0">
                <a:solidFill>
                  <a:srgbClr val="000000"/>
                </a:solidFill>
                <a:effectLst/>
                <a:latin typeface="Gill Sans MT" panose="020B0502020104020203" pitchFamily="34" charset="0"/>
                <a:cs typeface="B Nazanin" panose="00000400000000000000" pitchFamily="2" charset="-78"/>
              </a:rPr>
              <a:t>merge</a:t>
            </a:r>
            <a:r>
              <a:rPr lang="ar-SA" sz="2000" b="0" i="0">
                <a:solidFill>
                  <a:srgbClr val="000000"/>
                </a:solidFill>
                <a:effectLst/>
                <a:latin typeface="Gill Sans MT" panose="020B0502020104020203" pitchFamily="34" charset="0"/>
                <a:cs typeface="B Nazanin" panose="00000400000000000000" pitchFamily="2" charset="-78"/>
              </a:rPr>
              <a:t> کنیم</a:t>
            </a:r>
            <a:r>
              <a:rPr lang="fa-IR" sz="2000" b="0" i="0">
                <a:solidFill>
                  <a:srgbClr val="000000"/>
                </a:solidFill>
                <a:effectLst/>
                <a:latin typeface="Gill Sans MT" panose="020B0502020104020203" pitchFamily="34" charset="0"/>
                <a:cs typeface="B Nazanin" panose="00000400000000000000" pitchFamily="2" charset="-78"/>
              </a:rPr>
              <a:t>.</a:t>
            </a:r>
            <a:r>
              <a:rPr lang="ar-SA" sz="2000">
                <a:latin typeface="Gill Sans MT" panose="020B0502020104020203" pitchFamily="34" charset="0"/>
                <a:cs typeface="B Nazanin" panose="00000400000000000000" pitchFamily="2" charset="-78"/>
              </a:rPr>
              <a:t> </a:t>
            </a:r>
            <a:br>
              <a:rPr lang="ar-SA" sz="2000">
                <a:latin typeface="Gill Sans MT" panose="020B0502020104020203" pitchFamily="34" charset="0"/>
                <a:cs typeface="B Nazanin" panose="00000400000000000000" pitchFamily="2" charset="-78"/>
              </a:rPr>
            </a:br>
            <a:endParaRPr lang="en-GB" sz="2000">
              <a:latin typeface="Gill Sans MT" panose="020B0502020104020203" pitchFamily="34" charset="0"/>
              <a:cs typeface="B Nazanin" panose="00000400000000000000" pitchFamily="2" charset="-78"/>
            </a:endParaRPr>
          </a:p>
        </p:txBody>
      </p:sp>
      <p:pic>
        <p:nvPicPr>
          <p:cNvPr id="8" name="Picture 7">
            <a:extLst>
              <a:ext uri="{FF2B5EF4-FFF2-40B4-BE49-F238E27FC236}">
                <a16:creationId xmlns:a16="http://schemas.microsoft.com/office/drawing/2014/main" id="{FF625C0D-F369-28D4-2908-AA7973CF8C83}"/>
              </a:ext>
            </a:extLst>
          </p:cNvPr>
          <p:cNvPicPr>
            <a:picLocks noChangeAspect="1"/>
          </p:cNvPicPr>
          <p:nvPr/>
        </p:nvPicPr>
        <p:blipFill>
          <a:blip r:embed="rId2"/>
          <a:srcRect l="-1" r="25163" b="35339"/>
          <a:stretch/>
        </p:blipFill>
        <p:spPr>
          <a:xfrm>
            <a:off x="257920" y="1774530"/>
            <a:ext cx="4399424" cy="2858430"/>
          </a:xfrm>
          <a:prstGeom prst="rect">
            <a:avLst/>
          </a:prstGeom>
        </p:spPr>
      </p:pic>
      <p:pic>
        <p:nvPicPr>
          <p:cNvPr id="10" name="Picture 9">
            <a:extLst>
              <a:ext uri="{FF2B5EF4-FFF2-40B4-BE49-F238E27FC236}">
                <a16:creationId xmlns:a16="http://schemas.microsoft.com/office/drawing/2014/main" id="{E5E55A8C-B486-6DB4-1D34-7D5CECDB75B5}"/>
              </a:ext>
            </a:extLst>
          </p:cNvPr>
          <p:cNvPicPr>
            <a:picLocks noChangeAspect="1"/>
          </p:cNvPicPr>
          <p:nvPr/>
        </p:nvPicPr>
        <p:blipFill>
          <a:blip r:embed="rId2"/>
          <a:srcRect t="63052" r="6151" b="1867"/>
          <a:stretch/>
        </p:blipFill>
        <p:spPr>
          <a:xfrm>
            <a:off x="4749914" y="1774530"/>
            <a:ext cx="4259974" cy="1197475"/>
          </a:xfrm>
          <a:prstGeom prst="rect">
            <a:avLst/>
          </a:prstGeom>
        </p:spPr>
      </p:pic>
      <p:sp>
        <p:nvSpPr>
          <p:cNvPr id="11" name="TextBox 10">
            <a:extLst>
              <a:ext uri="{FF2B5EF4-FFF2-40B4-BE49-F238E27FC236}">
                <a16:creationId xmlns:a16="http://schemas.microsoft.com/office/drawing/2014/main" id="{20B4C4B3-1645-D676-D7D0-0BC631215C63}"/>
              </a:ext>
            </a:extLst>
          </p:cNvPr>
          <p:cNvSpPr txBox="1"/>
          <p:nvPr/>
        </p:nvSpPr>
        <p:spPr>
          <a:xfrm>
            <a:off x="4749914" y="3203745"/>
            <a:ext cx="4394086" cy="1723549"/>
          </a:xfrm>
          <a:prstGeom prst="rect">
            <a:avLst/>
          </a:prstGeom>
          <a:noFill/>
        </p:spPr>
        <p:txBody>
          <a:bodyPr wrap="square" rtlCol="0">
            <a:spAutoFit/>
          </a:bodyPr>
          <a:lstStyle/>
          <a:p>
            <a:pPr marL="285750" indent="-285750" algn="r" rtl="1">
              <a:buFont typeface="Wingdings" panose="05000000000000000000" pitchFamily="2" charset="2"/>
              <a:buChar char="v"/>
            </a:pPr>
            <a:r>
              <a:rPr lang="fa-IR" sz="2000">
                <a:latin typeface="Gill Sans MT" panose="020B0502020104020203" pitchFamily="34" charset="0"/>
                <a:cs typeface="B Nazanin" panose="00000400000000000000" pitchFamily="2" charset="-78"/>
              </a:rPr>
              <a:t>دستور زیر زمانی استفاده می‌شود که می‌خواهیم یک </a:t>
            </a:r>
            <a:r>
              <a:rPr lang="en-US" sz="2000">
                <a:latin typeface="Gill Sans MT" panose="020B0502020104020203" pitchFamily="34" charset="0"/>
                <a:cs typeface="B Nazanin" panose="00000400000000000000" pitchFamily="2" charset="-78"/>
              </a:rPr>
              <a:t>local branch</a:t>
            </a:r>
            <a:r>
              <a:rPr lang="fa-IR" sz="2000">
                <a:latin typeface="Gill Sans MT" panose="020B0502020104020203" pitchFamily="34" charset="0"/>
                <a:cs typeface="B Nazanin" panose="00000400000000000000" pitchFamily="2" charset="-78"/>
              </a:rPr>
              <a:t> را (که روی </a:t>
            </a:r>
            <a:r>
              <a:rPr lang="en-US" sz="2000">
                <a:latin typeface="Gill Sans MT" panose="020B0502020104020203" pitchFamily="34" charset="0"/>
                <a:cs typeface="B Nazanin" panose="00000400000000000000" pitchFamily="2" charset="-78"/>
              </a:rPr>
              <a:t>remote</a:t>
            </a:r>
            <a:r>
              <a:rPr lang="fa-IR" sz="2000">
                <a:latin typeface="Gill Sans MT" panose="020B0502020104020203" pitchFamily="34" charset="0"/>
                <a:cs typeface="B Nazanin" panose="00000400000000000000" pitchFamily="2" charset="-78"/>
              </a:rPr>
              <a:t> وجود ندارد) برای اولین بار </a:t>
            </a:r>
            <a:r>
              <a:rPr lang="en-US" sz="2000">
                <a:latin typeface="Gill Sans MT" panose="020B0502020104020203" pitchFamily="34" charset="0"/>
                <a:cs typeface="B Nazanin" panose="00000400000000000000" pitchFamily="2" charset="-78"/>
              </a:rPr>
              <a:t>push</a:t>
            </a:r>
            <a:r>
              <a:rPr lang="fa-IR" sz="2000">
                <a:latin typeface="Gill Sans MT" panose="020B0502020104020203" pitchFamily="34" charset="0"/>
                <a:cs typeface="B Nazanin" panose="00000400000000000000" pitchFamily="2" charset="-78"/>
              </a:rPr>
              <a:t> کنیم:</a:t>
            </a:r>
            <a:endParaRPr lang="en-US" sz="2000">
              <a:latin typeface="Gill Sans MT" panose="020B0502020104020203" pitchFamily="34" charset="0"/>
              <a:cs typeface="B Nazanin" panose="00000400000000000000" pitchFamily="2" charset="-78"/>
            </a:endParaRPr>
          </a:p>
          <a:p>
            <a:pPr marL="285750" indent="-285750" algn="r" rtl="1">
              <a:buFont typeface="Wingdings" panose="05000000000000000000" pitchFamily="2" charset="2"/>
              <a:buChar char="v"/>
            </a:pPr>
            <a:endParaRPr lang="fa-IR"/>
          </a:p>
          <a:p>
            <a:pPr rtl="1"/>
            <a:r>
              <a:rPr lang="en-US" sz="1800" b="0" i="0">
                <a:solidFill>
                  <a:srgbClr val="000000"/>
                </a:solidFill>
                <a:effectLst/>
                <a:latin typeface="Cambria" panose="02040503050406030204" pitchFamily="18" charset="0"/>
              </a:rPr>
              <a:t>git push -u origin [branch name]</a:t>
            </a:r>
            <a:r>
              <a:rPr lang="en-US"/>
              <a:t> </a:t>
            </a:r>
            <a:br>
              <a:rPr lang="en-US"/>
            </a:br>
            <a:endParaRPr lang="en-GB"/>
          </a:p>
        </p:txBody>
      </p:sp>
    </p:spTree>
    <p:extLst>
      <p:ext uri="{BB962C8B-B14F-4D97-AF65-F5344CB8AC3E}">
        <p14:creationId xmlns:p14="http://schemas.microsoft.com/office/powerpoint/2010/main" val="3958437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9F862-B95A-9963-CEF2-F1308873AF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25CAFE-D27B-853A-FF03-ABC2B735B606}"/>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شاخه‌ی اولیه</a:t>
            </a:r>
            <a:endParaRPr lang="en-US" sz="2800">
              <a:solidFill>
                <a:srgbClr val="C39113"/>
              </a:solidFill>
              <a:cs typeface="B Roya" panose="00000400000000000000" pitchFamily="2" charset="-78"/>
            </a:endParaRPr>
          </a:p>
        </p:txBody>
      </p:sp>
      <p:sp>
        <p:nvSpPr>
          <p:cNvPr id="4" name="TextBox 3">
            <a:extLst>
              <a:ext uri="{FF2B5EF4-FFF2-40B4-BE49-F238E27FC236}">
                <a16:creationId xmlns:a16="http://schemas.microsoft.com/office/drawing/2014/main" id="{10C93D9B-A405-F858-2B24-618FD5233692}"/>
              </a:ext>
            </a:extLst>
          </p:cNvPr>
          <p:cNvSpPr txBox="1"/>
          <p:nvPr/>
        </p:nvSpPr>
        <p:spPr>
          <a:xfrm>
            <a:off x="573024" y="1109472"/>
            <a:ext cx="7754113" cy="3724096"/>
          </a:xfrm>
          <a:prstGeom prst="rect">
            <a:avLst/>
          </a:prstGeom>
          <a:noFill/>
        </p:spPr>
        <p:txBody>
          <a:bodyPr wrap="square" rtlCol="0">
            <a:spAutoFit/>
          </a:bodyPr>
          <a:lstStyle/>
          <a:p>
            <a:pPr algn="r" rtl="1"/>
            <a:r>
              <a:rPr lang="fa-IR" sz="2000">
                <a:latin typeface="Gill Sans MT" panose="020B0502020104020203" pitchFamily="34" charset="0"/>
                <a:cs typeface="B Nazanin" panose="00000400000000000000" pitchFamily="2" charset="-78"/>
              </a:rPr>
              <a:t>همانطور که احتمالاً متوجه شده‌اید شاخه اولیه و پیش‌فرضی که </a:t>
            </a:r>
            <a:r>
              <a:rPr lang="en-US" sz="2000">
                <a:latin typeface="Gill Sans MT" panose="020B0502020104020203" pitchFamily="34" charset="0"/>
                <a:cs typeface="B Nazanin" panose="00000400000000000000" pitchFamily="2" charset="-78"/>
              </a:rPr>
              <a:t>Git</a:t>
            </a:r>
            <a:r>
              <a:rPr lang="fa-IR" sz="2000">
                <a:latin typeface="Gill Sans MT" panose="020B0502020104020203" pitchFamily="34" charset="0"/>
                <a:cs typeface="B Nazanin" panose="00000400000000000000" pitchFamily="2" charset="-78"/>
              </a:rPr>
              <a:t> از آن استفاده می‌کند، </a:t>
            </a:r>
            <a:r>
              <a:rPr lang="en-US" sz="2000">
                <a:latin typeface="Gill Sans MT" panose="020B0502020104020203" pitchFamily="34" charset="0"/>
                <a:cs typeface="B Nazanin" panose="00000400000000000000" pitchFamily="2" charset="-78"/>
              </a:rPr>
              <a:t>master</a:t>
            </a:r>
            <a:r>
              <a:rPr lang="fa-IR" sz="2000">
                <a:latin typeface="Gill Sans MT" panose="020B0502020104020203" pitchFamily="34" charset="0"/>
                <a:cs typeface="B Nazanin" panose="00000400000000000000" pitchFamily="2" charset="-78"/>
              </a:rPr>
              <a:t> نام دارد؛ اما پلتفرم </a:t>
            </a:r>
            <a:r>
              <a:rPr lang="en-US" sz="2000">
                <a:latin typeface="Gill Sans MT" panose="020B0502020104020203" pitchFamily="34" charset="0"/>
                <a:cs typeface="B Nazanin" panose="00000400000000000000" pitchFamily="2" charset="-78"/>
              </a:rPr>
              <a:t>GitHub</a:t>
            </a:r>
            <a:r>
              <a:rPr lang="fa-IR" sz="2000">
                <a:latin typeface="Gill Sans MT" panose="020B0502020104020203" pitchFamily="34" charset="0"/>
                <a:cs typeface="B Nazanin" panose="00000400000000000000" pitchFamily="2" charset="-78"/>
              </a:rPr>
              <a:t> طی یکی از تغییرات اخیرش، نام شاخه اولیه را </a:t>
            </a:r>
            <a:r>
              <a:rPr lang="en-US" sz="2000">
                <a:latin typeface="Gill Sans MT" panose="020B0502020104020203" pitchFamily="34" charset="0"/>
                <a:cs typeface="B Nazanin" panose="00000400000000000000" pitchFamily="2" charset="-78"/>
              </a:rPr>
              <a:t>main</a:t>
            </a:r>
            <a:r>
              <a:rPr lang="fa-IR" sz="2000">
                <a:latin typeface="Gill Sans MT" panose="020B0502020104020203" pitchFamily="34" charset="0"/>
                <a:cs typeface="B Nazanin" panose="00000400000000000000" pitchFamily="2" charset="-78"/>
              </a:rPr>
              <a:t> در نظر می‌گیرد.</a:t>
            </a:r>
          </a:p>
          <a:p>
            <a:pPr algn="r" rtl="1"/>
            <a:r>
              <a:rPr lang="fa-IR" sz="2000">
                <a:latin typeface="Gill Sans MT" panose="020B0502020104020203" pitchFamily="34" charset="0"/>
                <a:cs typeface="B Nazanin" panose="00000400000000000000" pitchFamily="2" charset="-78"/>
              </a:rPr>
              <a:t>به همین جهت یکی از موانعی که ممکن است در هماهنگ کردن مخزن های </a:t>
            </a:r>
            <a:r>
              <a:rPr lang="en-US" sz="2000">
                <a:latin typeface="Gill Sans MT" panose="020B0502020104020203" pitchFamily="34" charset="0"/>
                <a:cs typeface="B Nazanin" panose="00000400000000000000" pitchFamily="2" charset="-78"/>
              </a:rPr>
              <a:t>remote</a:t>
            </a:r>
            <a:r>
              <a:rPr lang="fa-IR" sz="2000">
                <a:latin typeface="Gill Sans MT" panose="020B0502020104020203" pitchFamily="34" charset="0"/>
                <a:cs typeface="B Nazanin" panose="00000400000000000000" pitchFamily="2" charset="-78"/>
              </a:rPr>
              <a:t> و </a:t>
            </a:r>
            <a:r>
              <a:rPr lang="en-US" sz="2000">
                <a:latin typeface="Gill Sans MT" panose="020B0502020104020203" pitchFamily="34" charset="0"/>
                <a:cs typeface="B Nazanin" panose="00000400000000000000" pitchFamily="2" charset="-78"/>
              </a:rPr>
              <a:t>local</a:t>
            </a:r>
            <a:r>
              <a:rPr lang="fa-IR" sz="2000">
                <a:latin typeface="Gill Sans MT" panose="020B0502020104020203" pitchFamily="34" charset="0"/>
                <a:cs typeface="B Nazanin" panose="00000400000000000000" pitchFamily="2" charset="-78"/>
              </a:rPr>
              <a:t> با آن برخورد داشته باشید مغایرت نام شاخه‌های اصلی است.</a:t>
            </a:r>
          </a:p>
          <a:p>
            <a:pPr algn="r" rtl="1"/>
            <a:endParaRPr lang="fa-IR" sz="2000">
              <a:latin typeface="Gill Sans MT" panose="020B0502020104020203" pitchFamily="34" charset="0"/>
              <a:cs typeface="B Nazanin" panose="00000400000000000000" pitchFamily="2" charset="-78"/>
            </a:endParaRPr>
          </a:p>
          <a:p>
            <a:pPr algn="r" rtl="1"/>
            <a:r>
              <a:rPr lang="fa-IR" sz="2000">
                <a:latin typeface="Gill Sans MT" panose="020B0502020104020203" pitchFamily="34" charset="0"/>
                <a:cs typeface="B Nazanin" panose="00000400000000000000" pitchFamily="2" charset="-78"/>
              </a:rPr>
              <a:t>به طور مثال اگر مخزن </a:t>
            </a:r>
            <a:r>
              <a:rPr lang="en-US" sz="2000">
                <a:latin typeface="Gill Sans MT" panose="020B0502020104020203" pitchFamily="34" charset="0"/>
                <a:cs typeface="B Nazanin" panose="00000400000000000000" pitchFamily="2" charset="-78"/>
              </a:rPr>
              <a:t>GitHub</a:t>
            </a:r>
            <a:r>
              <a:rPr lang="fa-IR" sz="2000">
                <a:latin typeface="Gill Sans MT" panose="020B0502020104020203" pitchFamily="34" charset="0"/>
                <a:cs typeface="B Nazanin" panose="00000400000000000000" pitchFamily="2" charset="-78"/>
              </a:rPr>
              <a:t> پیش از </a:t>
            </a:r>
            <a:r>
              <a:rPr lang="en-US" sz="2000">
                <a:latin typeface="Gill Sans MT" panose="020B0502020104020203" pitchFamily="34" charset="0"/>
                <a:cs typeface="B Nazanin" panose="00000400000000000000" pitchFamily="2" charset="-78"/>
              </a:rPr>
              <a:t>local Git</a:t>
            </a:r>
            <a:r>
              <a:rPr lang="fa-IR" sz="2000">
                <a:latin typeface="Gill Sans MT" panose="020B0502020104020203" pitchFamily="34" charset="0"/>
                <a:cs typeface="B Nazanin" panose="00000400000000000000" pitchFamily="2" charset="-78"/>
              </a:rPr>
              <a:t> شاخه اولیه را ایجاد کرده باشد، و ما بدون استفاده از </a:t>
            </a:r>
            <a:r>
              <a:rPr lang="en-US" sz="2000">
                <a:latin typeface="Gill Sans MT" panose="020B0502020104020203" pitchFamily="34" charset="0"/>
                <a:cs typeface="B Nazanin" panose="00000400000000000000" pitchFamily="2" charset="-78"/>
              </a:rPr>
              <a:t>clone</a:t>
            </a:r>
            <a:r>
              <a:rPr lang="fa-IR" sz="2000">
                <a:latin typeface="Gill Sans MT" panose="020B0502020104020203" pitchFamily="34" charset="0"/>
                <a:cs typeface="B Nazanin" panose="00000400000000000000" pitchFamily="2" charset="-78"/>
              </a:rPr>
              <a:t> آن و به طور جدا مخزن </a:t>
            </a:r>
            <a:r>
              <a:rPr lang="en-US" sz="2000">
                <a:latin typeface="Gill Sans MT" panose="020B0502020104020203" pitchFamily="34" charset="0"/>
                <a:cs typeface="B Nazanin" panose="00000400000000000000" pitchFamily="2" charset="-78"/>
              </a:rPr>
              <a:t>local</a:t>
            </a:r>
            <a:r>
              <a:rPr lang="fa-IR" sz="2000">
                <a:latin typeface="Gill Sans MT" panose="020B0502020104020203" pitchFamily="34" charset="0"/>
                <a:cs typeface="B Nazanin" panose="00000400000000000000" pitchFamily="2" charset="-78"/>
              </a:rPr>
              <a:t> را نیز ایجاد کنیم با این مشکل روبرو می‌شویم.</a:t>
            </a:r>
          </a:p>
          <a:p>
            <a:pPr algn="r" rtl="1"/>
            <a:endParaRPr lang="fa-IR" sz="2000">
              <a:latin typeface="Gill Sans MT" panose="020B0502020104020203" pitchFamily="34" charset="0"/>
              <a:cs typeface="B Nazanin" panose="00000400000000000000" pitchFamily="2" charset="-78"/>
            </a:endParaRPr>
          </a:p>
          <a:p>
            <a:pPr algn="r" rtl="1"/>
            <a:r>
              <a:rPr lang="fa-IR" sz="2000">
                <a:latin typeface="Gill Sans MT" panose="020B0502020104020203" pitchFamily="34" charset="0"/>
                <a:cs typeface="B Nazanin" panose="00000400000000000000" pitchFamily="2" charset="-78"/>
              </a:rPr>
              <a:t>برای حل این مشکل می‌توان از دستور زیر به منظور تغییر نام یک </a:t>
            </a:r>
            <a:r>
              <a:rPr lang="en-US" sz="2000">
                <a:latin typeface="Gill Sans MT" panose="020B0502020104020203" pitchFamily="34" charset="0"/>
                <a:cs typeface="B Nazanin" panose="00000400000000000000" pitchFamily="2" charset="-78"/>
              </a:rPr>
              <a:t>local branch</a:t>
            </a:r>
            <a:r>
              <a:rPr lang="fa-IR" sz="2000">
                <a:latin typeface="Gill Sans MT" panose="020B0502020104020203" pitchFamily="34" charset="0"/>
                <a:cs typeface="B Nazanin" panose="00000400000000000000" pitchFamily="2" charset="-78"/>
              </a:rPr>
              <a:t> استفاده کرد:</a:t>
            </a:r>
          </a:p>
          <a:p>
            <a:pPr algn="l"/>
            <a:endParaRPr lang="en-US" sz="1800">
              <a:latin typeface="Cambria" panose="02040503050406030204" pitchFamily="18" charset="0"/>
              <a:ea typeface="Cambria" panose="02040503050406030204" pitchFamily="18" charset="0"/>
              <a:cs typeface="B Nazanin" panose="00000400000000000000" pitchFamily="2" charset="-78"/>
            </a:endParaRPr>
          </a:p>
          <a:p>
            <a:pPr algn="l"/>
            <a:r>
              <a:rPr lang="en-US" sz="1800">
                <a:latin typeface="Cambria" panose="02040503050406030204" pitchFamily="18" charset="0"/>
                <a:ea typeface="Cambria" panose="02040503050406030204" pitchFamily="18" charset="0"/>
                <a:cs typeface="B Nazanin" panose="00000400000000000000" pitchFamily="2" charset="-78"/>
              </a:rPr>
              <a:t>git branch –m &lt;old branchName&gt; &lt;new branchName&gt;</a:t>
            </a:r>
            <a:endParaRPr lang="fa-IR" sz="1800">
              <a:latin typeface="Cambria" panose="02040503050406030204" pitchFamily="18" charset="0"/>
              <a:ea typeface="Cambria"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11383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49">
          <a:extLst>
            <a:ext uri="{FF2B5EF4-FFF2-40B4-BE49-F238E27FC236}">
              <a16:creationId xmlns:a16="http://schemas.microsoft.com/office/drawing/2014/main" id="{2D6A0A94-D517-D485-64E5-CFB645D00158}"/>
            </a:ext>
          </a:extLst>
        </p:cNvPr>
        <p:cNvGrpSpPr/>
        <p:nvPr/>
      </p:nvGrpSpPr>
      <p:grpSpPr>
        <a:xfrm>
          <a:off x="0" y="0"/>
          <a:ext cx="0" cy="0"/>
          <a:chOff x="0" y="0"/>
          <a:chExt cx="0" cy="0"/>
        </a:xfrm>
      </p:grpSpPr>
      <p:sp>
        <p:nvSpPr>
          <p:cNvPr id="1950" name="Google Shape;1950;p49">
            <a:extLst>
              <a:ext uri="{FF2B5EF4-FFF2-40B4-BE49-F238E27FC236}">
                <a16:creationId xmlns:a16="http://schemas.microsoft.com/office/drawing/2014/main" id="{29A56DDB-D231-0E3B-19A0-3F7CD41D8284}"/>
              </a:ext>
            </a:extLst>
          </p:cNvPr>
          <p:cNvSpPr txBox="1">
            <a:spLocks noGrp="1"/>
          </p:cNvSpPr>
          <p:nvPr>
            <p:ph type="title"/>
          </p:nvPr>
        </p:nvSpPr>
        <p:spPr>
          <a:xfrm>
            <a:off x="733479" y="2303605"/>
            <a:ext cx="7297500" cy="9102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4000">
                <a:solidFill>
                  <a:srgbClr val="C39113"/>
                </a:solidFill>
                <a:cs typeface="B Roya" panose="00000400000000000000" pitchFamily="2" charset="-78"/>
              </a:rPr>
              <a:t>تمرین</a:t>
            </a:r>
            <a:endParaRPr sz="4000" dirty="0">
              <a:solidFill>
                <a:srgbClr val="C39113"/>
              </a:solidFill>
              <a:cs typeface="B Roya" panose="00000400000000000000" pitchFamily="2" charset="-78"/>
            </a:endParaRPr>
          </a:p>
        </p:txBody>
      </p:sp>
      <p:grpSp>
        <p:nvGrpSpPr>
          <p:cNvPr id="1951" name="Google Shape;1951;p49">
            <a:extLst>
              <a:ext uri="{FF2B5EF4-FFF2-40B4-BE49-F238E27FC236}">
                <a16:creationId xmlns:a16="http://schemas.microsoft.com/office/drawing/2014/main" id="{6AA81EE7-D31F-31A3-B952-805E0ECA482F}"/>
              </a:ext>
            </a:extLst>
          </p:cNvPr>
          <p:cNvGrpSpPr/>
          <p:nvPr/>
        </p:nvGrpSpPr>
        <p:grpSpPr>
          <a:xfrm>
            <a:off x="-1238838" y="-2814271"/>
            <a:ext cx="6191222" cy="6569036"/>
            <a:chOff x="-1238838" y="-2814271"/>
            <a:chExt cx="6191222" cy="6569036"/>
          </a:xfrm>
        </p:grpSpPr>
        <p:pic>
          <p:nvPicPr>
            <p:cNvPr id="1952" name="Google Shape;1952;p49">
              <a:extLst>
                <a:ext uri="{FF2B5EF4-FFF2-40B4-BE49-F238E27FC236}">
                  <a16:creationId xmlns:a16="http://schemas.microsoft.com/office/drawing/2014/main" id="{90E409CF-F453-E98B-C4BE-68AE04FC47B1}"/>
                </a:ext>
              </a:extLst>
            </p:cNvPr>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a:extLst>
                <a:ext uri="{FF2B5EF4-FFF2-40B4-BE49-F238E27FC236}">
                  <a16:creationId xmlns:a16="http://schemas.microsoft.com/office/drawing/2014/main" id="{7EADCEEE-0071-4622-989B-8D63053C7F3A}"/>
                </a:ext>
              </a:extLst>
            </p:cNvPr>
            <p:cNvGrpSpPr/>
            <p:nvPr/>
          </p:nvGrpSpPr>
          <p:grpSpPr>
            <a:xfrm>
              <a:off x="-1238838" y="-2814271"/>
              <a:ext cx="6191222" cy="6569036"/>
              <a:chOff x="-1238838" y="-2814271"/>
              <a:chExt cx="6191222" cy="6569036"/>
            </a:xfrm>
          </p:grpSpPr>
          <p:sp>
            <p:nvSpPr>
              <p:cNvPr id="1954" name="Google Shape;1954;p49">
                <a:extLst>
                  <a:ext uri="{FF2B5EF4-FFF2-40B4-BE49-F238E27FC236}">
                    <a16:creationId xmlns:a16="http://schemas.microsoft.com/office/drawing/2014/main" id="{0C82D091-54B5-D620-9A2D-405B4C632AA6}"/>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a:extLst>
                  <a:ext uri="{FF2B5EF4-FFF2-40B4-BE49-F238E27FC236}">
                    <a16:creationId xmlns:a16="http://schemas.microsoft.com/office/drawing/2014/main" id="{D533A67E-1902-3896-2E67-DEF4853C2C40}"/>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a:extLst>
                  <a:ext uri="{FF2B5EF4-FFF2-40B4-BE49-F238E27FC236}">
                    <a16:creationId xmlns:a16="http://schemas.microsoft.com/office/drawing/2014/main" id="{62B8CC29-E890-EAD6-DF2C-72BC933D8499}"/>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a:extLst>
                  <a:ext uri="{FF2B5EF4-FFF2-40B4-BE49-F238E27FC236}">
                    <a16:creationId xmlns:a16="http://schemas.microsoft.com/office/drawing/2014/main" id="{696DDDB0-9904-A49E-A381-F46453C7A767}"/>
                  </a:ext>
                </a:extLst>
              </p:cNvPr>
              <p:cNvGrpSpPr/>
              <p:nvPr/>
            </p:nvGrpSpPr>
            <p:grpSpPr>
              <a:xfrm>
                <a:off x="3010374" y="1407525"/>
                <a:ext cx="196674" cy="196585"/>
                <a:chOff x="1101075" y="2142375"/>
                <a:chExt cx="439200" cy="439100"/>
              </a:xfrm>
            </p:grpSpPr>
            <p:sp>
              <p:nvSpPr>
                <p:cNvPr id="1958" name="Google Shape;1958;p49">
                  <a:extLst>
                    <a:ext uri="{FF2B5EF4-FFF2-40B4-BE49-F238E27FC236}">
                      <a16:creationId xmlns:a16="http://schemas.microsoft.com/office/drawing/2014/main" id="{C64CB885-603C-362F-0359-25F0EF309F42}"/>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a:extLst>
                    <a:ext uri="{FF2B5EF4-FFF2-40B4-BE49-F238E27FC236}">
                      <a16:creationId xmlns:a16="http://schemas.microsoft.com/office/drawing/2014/main" id="{68E3D170-CD1F-9BB6-E79F-901F631D578D}"/>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a:extLst>
                  <a:ext uri="{FF2B5EF4-FFF2-40B4-BE49-F238E27FC236}">
                    <a16:creationId xmlns:a16="http://schemas.microsoft.com/office/drawing/2014/main" id="{D3B1D894-59D9-71C4-A492-2D2269789A4A}"/>
                  </a:ext>
                </a:extLst>
              </p:cNvPr>
              <p:cNvGrpSpPr/>
              <p:nvPr/>
            </p:nvGrpSpPr>
            <p:grpSpPr>
              <a:xfrm>
                <a:off x="1890399" y="1114475"/>
                <a:ext cx="196674" cy="196585"/>
                <a:chOff x="1101075" y="2142375"/>
                <a:chExt cx="439200" cy="439100"/>
              </a:xfrm>
            </p:grpSpPr>
            <p:sp>
              <p:nvSpPr>
                <p:cNvPr id="1961" name="Google Shape;1961;p49">
                  <a:extLst>
                    <a:ext uri="{FF2B5EF4-FFF2-40B4-BE49-F238E27FC236}">
                      <a16:creationId xmlns:a16="http://schemas.microsoft.com/office/drawing/2014/main" id="{57E130A5-AC24-60DA-E70D-93BFEB125902}"/>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a:extLst>
                    <a:ext uri="{FF2B5EF4-FFF2-40B4-BE49-F238E27FC236}">
                      <a16:creationId xmlns:a16="http://schemas.microsoft.com/office/drawing/2014/main" id="{001BE686-AAFF-1177-226D-6213F88B9214}"/>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a:extLst>
                  <a:ext uri="{FF2B5EF4-FFF2-40B4-BE49-F238E27FC236}">
                    <a16:creationId xmlns:a16="http://schemas.microsoft.com/office/drawing/2014/main" id="{65493C6E-B44D-BA7B-4ED2-90BCB6CD0BF6}"/>
                  </a:ext>
                </a:extLst>
              </p:cNvPr>
              <p:cNvGrpSpPr/>
              <p:nvPr/>
            </p:nvGrpSpPr>
            <p:grpSpPr>
              <a:xfrm>
                <a:off x="2755474" y="1114475"/>
                <a:ext cx="196674" cy="196585"/>
                <a:chOff x="1101075" y="2142375"/>
                <a:chExt cx="439200" cy="439100"/>
              </a:xfrm>
            </p:grpSpPr>
            <p:sp>
              <p:nvSpPr>
                <p:cNvPr id="1964" name="Google Shape;1964;p49">
                  <a:extLst>
                    <a:ext uri="{FF2B5EF4-FFF2-40B4-BE49-F238E27FC236}">
                      <a16:creationId xmlns:a16="http://schemas.microsoft.com/office/drawing/2014/main" id="{5673A32F-78DB-E31F-1204-57B51F3C6740}"/>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a:extLst>
                    <a:ext uri="{FF2B5EF4-FFF2-40B4-BE49-F238E27FC236}">
                      <a16:creationId xmlns:a16="http://schemas.microsoft.com/office/drawing/2014/main" id="{175F80B3-1630-5D7F-3DA4-99A00478DCDA}"/>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a:extLst>
                  <a:ext uri="{FF2B5EF4-FFF2-40B4-BE49-F238E27FC236}">
                    <a16:creationId xmlns:a16="http://schemas.microsoft.com/office/drawing/2014/main" id="{7F9CD334-4720-1E05-B81D-FBF8A4A6514B}"/>
                  </a:ext>
                </a:extLst>
              </p:cNvPr>
              <p:cNvGrpSpPr/>
              <p:nvPr/>
            </p:nvGrpSpPr>
            <p:grpSpPr>
              <a:xfrm>
                <a:off x="1290099" y="539500"/>
                <a:ext cx="196674" cy="196585"/>
                <a:chOff x="1101075" y="2142375"/>
                <a:chExt cx="439200" cy="439100"/>
              </a:xfrm>
            </p:grpSpPr>
            <p:sp>
              <p:nvSpPr>
                <p:cNvPr id="1967" name="Google Shape;1967;p49">
                  <a:extLst>
                    <a:ext uri="{FF2B5EF4-FFF2-40B4-BE49-F238E27FC236}">
                      <a16:creationId xmlns:a16="http://schemas.microsoft.com/office/drawing/2014/main" id="{CA76413C-6B59-0C71-A82B-7FAF1B230ECD}"/>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a:extLst>
                    <a:ext uri="{FF2B5EF4-FFF2-40B4-BE49-F238E27FC236}">
                      <a16:creationId xmlns:a16="http://schemas.microsoft.com/office/drawing/2014/main" id="{7A44F34A-68DF-BA57-4170-C5271C8A3C4A}"/>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a:extLst>
                  <a:ext uri="{FF2B5EF4-FFF2-40B4-BE49-F238E27FC236}">
                    <a16:creationId xmlns:a16="http://schemas.microsoft.com/office/drawing/2014/main" id="{16F08A8F-B668-D6D4-7F7B-F2D67951674D}"/>
                  </a:ext>
                </a:extLst>
              </p:cNvPr>
              <p:cNvGrpSpPr/>
              <p:nvPr/>
            </p:nvGrpSpPr>
            <p:grpSpPr>
              <a:xfrm>
                <a:off x="2022774" y="671500"/>
                <a:ext cx="196674" cy="196585"/>
                <a:chOff x="1101075" y="2142375"/>
                <a:chExt cx="439200" cy="439100"/>
              </a:xfrm>
            </p:grpSpPr>
            <p:sp>
              <p:nvSpPr>
                <p:cNvPr id="1970" name="Google Shape;1970;p49">
                  <a:extLst>
                    <a:ext uri="{FF2B5EF4-FFF2-40B4-BE49-F238E27FC236}">
                      <a16:creationId xmlns:a16="http://schemas.microsoft.com/office/drawing/2014/main" id="{5F713F76-EE5D-A5C8-8DBD-3194A9FE18C1}"/>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a:extLst>
                    <a:ext uri="{FF2B5EF4-FFF2-40B4-BE49-F238E27FC236}">
                      <a16:creationId xmlns:a16="http://schemas.microsoft.com/office/drawing/2014/main" id="{7AB13B0D-AFC3-8317-622C-1882F9B0271A}"/>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a:extLst>
              <a:ext uri="{FF2B5EF4-FFF2-40B4-BE49-F238E27FC236}">
                <a16:creationId xmlns:a16="http://schemas.microsoft.com/office/drawing/2014/main" id="{5C413079-EF62-AF80-3741-277467CC4D0B}"/>
              </a:ext>
            </a:extLst>
          </p:cNvPr>
          <p:cNvGrpSpPr/>
          <p:nvPr/>
        </p:nvGrpSpPr>
        <p:grpSpPr>
          <a:xfrm>
            <a:off x="4571996" y="2268220"/>
            <a:ext cx="5022035" cy="4764449"/>
            <a:chOff x="4571996" y="2268220"/>
            <a:chExt cx="5022035" cy="4764449"/>
          </a:xfrm>
        </p:grpSpPr>
        <p:pic>
          <p:nvPicPr>
            <p:cNvPr id="1973" name="Google Shape;1973;p49">
              <a:extLst>
                <a:ext uri="{FF2B5EF4-FFF2-40B4-BE49-F238E27FC236}">
                  <a16:creationId xmlns:a16="http://schemas.microsoft.com/office/drawing/2014/main" id="{D51B6AC3-672E-B3A1-EA30-A1C241060F23}"/>
                </a:ext>
              </a:extLst>
            </p:cNvPr>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a:extLst>
                <a:ext uri="{FF2B5EF4-FFF2-40B4-BE49-F238E27FC236}">
                  <a16:creationId xmlns:a16="http://schemas.microsoft.com/office/drawing/2014/main" id="{28E82C76-9A53-E76A-8425-C1139872AF14}"/>
                </a:ext>
              </a:extLst>
            </p:cNvPr>
            <p:cNvGrpSpPr/>
            <p:nvPr/>
          </p:nvGrpSpPr>
          <p:grpSpPr>
            <a:xfrm rot="10800000">
              <a:off x="4571996" y="2268220"/>
              <a:ext cx="5022035" cy="4764449"/>
              <a:chOff x="-494406" y="-1584825"/>
              <a:chExt cx="4397193" cy="4171657"/>
            </a:xfrm>
          </p:grpSpPr>
          <p:grpSp>
            <p:nvGrpSpPr>
              <p:cNvPr id="1975" name="Google Shape;1975;p49">
                <a:extLst>
                  <a:ext uri="{FF2B5EF4-FFF2-40B4-BE49-F238E27FC236}">
                    <a16:creationId xmlns:a16="http://schemas.microsoft.com/office/drawing/2014/main" id="{2AB72793-016B-11FC-23D0-979C76B7676C}"/>
                  </a:ext>
                </a:extLst>
              </p:cNvPr>
              <p:cNvGrpSpPr/>
              <p:nvPr/>
            </p:nvGrpSpPr>
            <p:grpSpPr>
              <a:xfrm>
                <a:off x="245875" y="-51824"/>
                <a:ext cx="208200" cy="1824700"/>
                <a:chOff x="1040050" y="3812126"/>
                <a:chExt cx="208200" cy="1824700"/>
              </a:xfrm>
            </p:grpSpPr>
            <p:sp>
              <p:nvSpPr>
                <p:cNvPr id="1976" name="Google Shape;1976;p49">
                  <a:extLst>
                    <a:ext uri="{FF2B5EF4-FFF2-40B4-BE49-F238E27FC236}">
                      <a16:creationId xmlns:a16="http://schemas.microsoft.com/office/drawing/2014/main" id="{5DBE8815-C26E-9D75-DC2A-AE3AD3906B8F}"/>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a:extLst>
                    <a:ext uri="{FF2B5EF4-FFF2-40B4-BE49-F238E27FC236}">
                      <a16:creationId xmlns:a16="http://schemas.microsoft.com/office/drawing/2014/main" id="{64E1FA2E-29B4-C768-B224-AEB3D2231726}"/>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a:extLst>
                  <a:ext uri="{FF2B5EF4-FFF2-40B4-BE49-F238E27FC236}">
                    <a16:creationId xmlns:a16="http://schemas.microsoft.com/office/drawing/2014/main" id="{67775F9E-43BE-0E05-DC03-1A49805E5C54}"/>
                  </a:ext>
                </a:extLst>
              </p:cNvPr>
              <p:cNvGrpSpPr/>
              <p:nvPr/>
            </p:nvGrpSpPr>
            <p:grpSpPr>
              <a:xfrm rot="-8100000">
                <a:off x="540898" y="-1172741"/>
                <a:ext cx="2552124" cy="3347490"/>
                <a:chOff x="2976325" y="908175"/>
                <a:chExt cx="4028179" cy="5283555"/>
              </a:xfrm>
            </p:grpSpPr>
            <p:sp>
              <p:nvSpPr>
                <p:cNvPr id="1979" name="Google Shape;1979;p49">
                  <a:extLst>
                    <a:ext uri="{FF2B5EF4-FFF2-40B4-BE49-F238E27FC236}">
                      <a16:creationId xmlns:a16="http://schemas.microsoft.com/office/drawing/2014/main" id="{F19C7CF4-602E-2C8E-29CA-E36AA721BEF4}"/>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a:extLst>
                    <a:ext uri="{FF2B5EF4-FFF2-40B4-BE49-F238E27FC236}">
                      <a16:creationId xmlns:a16="http://schemas.microsoft.com/office/drawing/2014/main" id="{1DD01A26-0B53-BC47-1CAD-D63874775DC1}"/>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a:extLst>
                    <a:ext uri="{FF2B5EF4-FFF2-40B4-BE49-F238E27FC236}">
                      <a16:creationId xmlns:a16="http://schemas.microsoft.com/office/drawing/2014/main" id="{AE7A3B01-7FCB-9FE9-622B-D78BAEEF8001}"/>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a:extLst>
                  <a:ext uri="{FF2B5EF4-FFF2-40B4-BE49-F238E27FC236}">
                    <a16:creationId xmlns:a16="http://schemas.microsoft.com/office/drawing/2014/main" id="{78D9A915-4328-F1BF-EE43-108092E698D5}"/>
                  </a:ext>
                </a:extLst>
              </p:cNvPr>
              <p:cNvGrpSpPr/>
              <p:nvPr/>
            </p:nvGrpSpPr>
            <p:grpSpPr>
              <a:xfrm>
                <a:off x="-1" y="621223"/>
                <a:ext cx="699940" cy="478601"/>
                <a:chOff x="39722" y="4349021"/>
                <a:chExt cx="1061964" cy="726143"/>
              </a:xfrm>
            </p:grpSpPr>
            <p:grpSp>
              <p:nvGrpSpPr>
                <p:cNvPr id="1983" name="Google Shape;1983;p49">
                  <a:extLst>
                    <a:ext uri="{FF2B5EF4-FFF2-40B4-BE49-F238E27FC236}">
                      <a16:creationId xmlns:a16="http://schemas.microsoft.com/office/drawing/2014/main" id="{CBB8994C-CCA4-E7A3-FC6E-68DFFE60CBF7}"/>
                    </a:ext>
                  </a:extLst>
                </p:cNvPr>
                <p:cNvGrpSpPr/>
                <p:nvPr/>
              </p:nvGrpSpPr>
              <p:grpSpPr>
                <a:xfrm rot="2700000">
                  <a:off x="140502" y="4460924"/>
                  <a:ext cx="524584" cy="502337"/>
                  <a:chOff x="1189791" y="-1767331"/>
                  <a:chExt cx="904284" cy="865933"/>
                </a:xfrm>
              </p:grpSpPr>
              <p:sp>
                <p:nvSpPr>
                  <p:cNvPr id="1984" name="Google Shape;1984;p49">
                    <a:extLst>
                      <a:ext uri="{FF2B5EF4-FFF2-40B4-BE49-F238E27FC236}">
                        <a16:creationId xmlns:a16="http://schemas.microsoft.com/office/drawing/2014/main" id="{1AC6D6A7-40B2-FF7D-7550-52C1FA5C0070}"/>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a:extLst>
                      <a:ext uri="{FF2B5EF4-FFF2-40B4-BE49-F238E27FC236}">
                        <a16:creationId xmlns:a16="http://schemas.microsoft.com/office/drawing/2014/main" id="{0C6F9472-ADF8-9B54-7166-2CEEF1D35274}"/>
                      </a:ext>
                    </a:extLst>
                  </p:cNvPr>
                  <p:cNvGrpSpPr/>
                  <p:nvPr/>
                </p:nvGrpSpPr>
                <p:grpSpPr>
                  <a:xfrm>
                    <a:off x="1232795" y="-1740829"/>
                    <a:ext cx="717621" cy="717392"/>
                    <a:chOff x="1483457" y="3953671"/>
                    <a:chExt cx="717621" cy="717392"/>
                  </a:xfrm>
                </p:grpSpPr>
                <p:sp>
                  <p:nvSpPr>
                    <p:cNvPr id="1986" name="Google Shape;1986;p49">
                      <a:extLst>
                        <a:ext uri="{FF2B5EF4-FFF2-40B4-BE49-F238E27FC236}">
                          <a16:creationId xmlns:a16="http://schemas.microsoft.com/office/drawing/2014/main" id="{64F468E9-3750-383C-58FA-952B5F3D2634}"/>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a:extLst>
                        <a:ext uri="{FF2B5EF4-FFF2-40B4-BE49-F238E27FC236}">
                          <a16:creationId xmlns:a16="http://schemas.microsoft.com/office/drawing/2014/main" id="{947CC9EF-D591-5341-C68B-5538C3219D6F}"/>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a:extLst>
                        <a:ext uri="{FF2B5EF4-FFF2-40B4-BE49-F238E27FC236}">
                          <a16:creationId xmlns:a16="http://schemas.microsoft.com/office/drawing/2014/main" id="{42401C0F-781A-A17E-7852-2800732DF18D}"/>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a:extLst>
                        <a:ext uri="{FF2B5EF4-FFF2-40B4-BE49-F238E27FC236}">
                          <a16:creationId xmlns:a16="http://schemas.microsoft.com/office/drawing/2014/main" id="{46E8D8FF-0DD6-D27C-38BC-256945B398F1}"/>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a:extLst>
                        <a:ext uri="{FF2B5EF4-FFF2-40B4-BE49-F238E27FC236}">
                          <a16:creationId xmlns:a16="http://schemas.microsoft.com/office/drawing/2014/main" id="{64BDF813-DB09-5734-05BE-F8A1787C1082}"/>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a:extLst>
                    <a:ext uri="{FF2B5EF4-FFF2-40B4-BE49-F238E27FC236}">
                      <a16:creationId xmlns:a16="http://schemas.microsoft.com/office/drawing/2014/main" id="{46F55EEC-32A6-E206-A8FA-3E07D5F4BC16}"/>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a:extLst>
                  <a:ext uri="{FF2B5EF4-FFF2-40B4-BE49-F238E27FC236}">
                    <a16:creationId xmlns:a16="http://schemas.microsoft.com/office/drawing/2014/main" id="{2872660F-DB4C-ACE6-BB1E-8E8EC9F34C8B}"/>
                  </a:ext>
                </a:extLst>
              </p:cNvPr>
              <p:cNvGrpSpPr/>
              <p:nvPr/>
            </p:nvGrpSpPr>
            <p:grpSpPr>
              <a:xfrm>
                <a:off x="955673" y="11"/>
                <a:ext cx="592576" cy="405260"/>
                <a:chOff x="39722" y="4349021"/>
                <a:chExt cx="1061964" cy="726143"/>
              </a:xfrm>
            </p:grpSpPr>
            <p:grpSp>
              <p:nvGrpSpPr>
                <p:cNvPr id="1993" name="Google Shape;1993;p49">
                  <a:extLst>
                    <a:ext uri="{FF2B5EF4-FFF2-40B4-BE49-F238E27FC236}">
                      <a16:creationId xmlns:a16="http://schemas.microsoft.com/office/drawing/2014/main" id="{47EFE051-732D-6818-CE06-4B708BF834F7}"/>
                    </a:ext>
                  </a:extLst>
                </p:cNvPr>
                <p:cNvGrpSpPr/>
                <p:nvPr/>
              </p:nvGrpSpPr>
              <p:grpSpPr>
                <a:xfrm rot="2700000">
                  <a:off x="140502" y="4460924"/>
                  <a:ext cx="524584" cy="502337"/>
                  <a:chOff x="1189791" y="-1767331"/>
                  <a:chExt cx="904284" cy="865933"/>
                </a:xfrm>
              </p:grpSpPr>
              <p:sp>
                <p:nvSpPr>
                  <p:cNvPr id="1994" name="Google Shape;1994;p49">
                    <a:extLst>
                      <a:ext uri="{FF2B5EF4-FFF2-40B4-BE49-F238E27FC236}">
                        <a16:creationId xmlns:a16="http://schemas.microsoft.com/office/drawing/2014/main" id="{A4FBD589-A977-07AF-74A6-2708D8B3C488}"/>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a:extLst>
                      <a:ext uri="{FF2B5EF4-FFF2-40B4-BE49-F238E27FC236}">
                        <a16:creationId xmlns:a16="http://schemas.microsoft.com/office/drawing/2014/main" id="{4CC9C6F4-6C8C-8861-0363-809389F7B9CE}"/>
                      </a:ext>
                    </a:extLst>
                  </p:cNvPr>
                  <p:cNvGrpSpPr/>
                  <p:nvPr/>
                </p:nvGrpSpPr>
                <p:grpSpPr>
                  <a:xfrm>
                    <a:off x="1232795" y="-1740829"/>
                    <a:ext cx="717621" cy="717392"/>
                    <a:chOff x="1483457" y="3953671"/>
                    <a:chExt cx="717621" cy="717392"/>
                  </a:xfrm>
                </p:grpSpPr>
                <p:sp>
                  <p:nvSpPr>
                    <p:cNvPr id="1996" name="Google Shape;1996;p49">
                      <a:extLst>
                        <a:ext uri="{FF2B5EF4-FFF2-40B4-BE49-F238E27FC236}">
                          <a16:creationId xmlns:a16="http://schemas.microsoft.com/office/drawing/2014/main" id="{6DD148A1-8A4D-5ADD-1B0D-77A16098624D}"/>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a:extLst>
                        <a:ext uri="{FF2B5EF4-FFF2-40B4-BE49-F238E27FC236}">
                          <a16:creationId xmlns:a16="http://schemas.microsoft.com/office/drawing/2014/main" id="{5CB67CE9-7C42-00A7-3E6D-FC66E73DC2AE}"/>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a:extLst>
                        <a:ext uri="{FF2B5EF4-FFF2-40B4-BE49-F238E27FC236}">
                          <a16:creationId xmlns:a16="http://schemas.microsoft.com/office/drawing/2014/main" id="{672B1FA9-FB61-2D00-35B6-D0F635D2AE41}"/>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a:extLst>
                        <a:ext uri="{FF2B5EF4-FFF2-40B4-BE49-F238E27FC236}">
                          <a16:creationId xmlns:a16="http://schemas.microsoft.com/office/drawing/2014/main" id="{47718918-8CD3-199C-F90E-035AB4E709C5}"/>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a:extLst>
                        <a:ext uri="{FF2B5EF4-FFF2-40B4-BE49-F238E27FC236}">
                          <a16:creationId xmlns:a16="http://schemas.microsoft.com/office/drawing/2014/main" id="{0C9F94EB-64F1-23EA-00B6-8E0E1A0DE708}"/>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a:extLst>
                    <a:ext uri="{FF2B5EF4-FFF2-40B4-BE49-F238E27FC236}">
                      <a16:creationId xmlns:a16="http://schemas.microsoft.com/office/drawing/2014/main" id="{EC0E47EB-45CF-E7C4-05C6-10FFEFEC827A}"/>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a:extLst>
                  <a:ext uri="{FF2B5EF4-FFF2-40B4-BE49-F238E27FC236}">
                    <a16:creationId xmlns:a16="http://schemas.microsoft.com/office/drawing/2014/main" id="{57A5FD39-9925-710D-6C58-D827D07786A3}"/>
                  </a:ext>
                </a:extLst>
              </p:cNvPr>
              <p:cNvGrpSpPr/>
              <p:nvPr/>
            </p:nvGrpSpPr>
            <p:grpSpPr>
              <a:xfrm>
                <a:off x="441574" y="-36652"/>
                <a:ext cx="699940" cy="478601"/>
                <a:chOff x="39722" y="4349021"/>
                <a:chExt cx="1061964" cy="726143"/>
              </a:xfrm>
            </p:grpSpPr>
            <p:grpSp>
              <p:nvGrpSpPr>
                <p:cNvPr id="2003" name="Google Shape;2003;p49">
                  <a:extLst>
                    <a:ext uri="{FF2B5EF4-FFF2-40B4-BE49-F238E27FC236}">
                      <a16:creationId xmlns:a16="http://schemas.microsoft.com/office/drawing/2014/main" id="{9CD222E9-151A-6341-EABF-292108926240}"/>
                    </a:ext>
                  </a:extLst>
                </p:cNvPr>
                <p:cNvGrpSpPr/>
                <p:nvPr/>
              </p:nvGrpSpPr>
              <p:grpSpPr>
                <a:xfrm rot="2700000">
                  <a:off x="140502" y="4460924"/>
                  <a:ext cx="524584" cy="502337"/>
                  <a:chOff x="1189791" y="-1767331"/>
                  <a:chExt cx="904284" cy="865933"/>
                </a:xfrm>
              </p:grpSpPr>
              <p:sp>
                <p:nvSpPr>
                  <p:cNvPr id="2004" name="Google Shape;2004;p49">
                    <a:extLst>
                      <a:ext uri="{FF2B5EF4-FFF2-40B4-BE49-F238E27FC236}">
                        <a16:creationId xmlns:a16="http://schemas.microsoft.com/office/drawing/2014/main" id="{2268E1DC-444B-8F82-72E9-1371325F2A02}"/>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a:extLst>
                      <a:ext uri="{FF2B5EF4-FFF2-40B4-BE49-F238E27FC236}">
                        <a16:creationId xmlns:a16="http://schemas.microsoft.com/office/drawing/2014/main" id="{5146608A-F5A2-F0C3-1C69-66EA50339F18}"/>
                      </a:ext>
                    </a:extLst>
                  </p:cNvPr>
                  <p:cNvGrpSpPr/>
                  <p:nvPr/>
                </p:nvGrpSpPr>
                <p:grpSpPr>
                  <a:xfrm>
                    <a:off x="1232795" y="-1740829"/>
                    <a:ext cx="717621" cy="717392"/>
                    <a:chOff x="1483457" y="3953671"/>
                    <a:chExt cx="717621" cy="717392"/>
                  </a:xfrm>
                </p:grpSpPr>
                <p:sp>
                  <p:nvSpPr>
                    <p:cNvPr id="2006" name="Google Shape;2006;p49">
                      <a:extLst>
                        <a:ext uri="{FF2B5EF4-FFF2-40B4-BE49-F238E27FC236}">
                          <a16:creationId xmlns:a16="http://schemas.microsoft.com/office/drawing/2014/main" id="{B5E6D1C1-3286-28E9-1BBD-ACBC9C29E546}"/>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a:extLst>
                        <a:ext uri="{FF2B5EF4-FFF2-40B4-BE49-F238E27FC236}">
                          <a16:creationId xmlns:a16="http://schemas.microsoft.com/office/drawing/2014/main" id="{4C2BDC02-7478-5757-825B-D53F9FC20621}"/>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a:extLst>
                        <a:ext uri="{FF2B5EF4-FFF2-40B4-BE49-F238E27FC236}">
                          <a16:creationId xmlns:a16="http://schemas.microsoft.com/office/drawing/2014/main" id="{4C5C3DC5-860E-A5F0-1C36-823198F10535}"/>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a:extLst>
                        <a:ext uri="{FF2B5EF4-FFF2-40B4-BE49-F238E27FC236}">
                          <a16:creationId xmlns:a16="http://schemas.microsoft.com/office/drawing/2014/main" id="{D6014605-9AB9-5E1B-5263-696C2C829586}"/>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a:extLst>
                        <a:ext uri="{FF2B5EF4-FFF2-40B4-BE49-F238E27FC236}">
                          <a16:creationId xmlns:a16="http://schemas.microsoft.com/office/drawing/2014/main" id="{C1640680-84F1-2A26-31A5-D74690994AA4}"/>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a:extLst>
                    <a:ext uri="{FF2B5EF4-FFF2-40B4-BE49-F238E27FC236}">
                      <a16:creationId xmlns:a16="http://schemas.microsoft.com/office/drawing/2014/main" id="{209D2759-D12A-D974-143F-AA31CE58EC5F}"/>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a:extLst>
                  <a:ext uri="{FF2B5EF4-FFF2-40B4-BE49-F238E27FC236}">
                    <a16:creationId xmlns:a16="http://schemas.microsoft.com/office/drawing/2014/main" id="{837E6658-9441-3A9F-7DCB-E06DA8762228}"/>
                  </a:ext>
                </a:extLst>
              </p:cNvPr>
              <p:cNvGrpSpPr/>
              <p:nvPr/>
            </p:nvGrpSpPr>
            <p:grpSpPr>
              <a:xfrm>
                <a:off x="-494406" y="-252396"/>
                <a:ext cx="1741563" cy="1288563"/>
                <a:chOff x="-494406" y="-252396"/>
                <a:chExt cx="1741563" cy="1288563"/>
              </a:xfrm>
            </p:grpSpPr>
            <p:sp>
              <p:nvSpPr>
                <p:cNvPr id="2013" name="Google Shape;2013;p49">
                  <a:extLst>
                    <a:ext uri="{FF2B5EF4-FFF2-40B4-BE49-F238E27FC236}">
                      <a16:creationId xmlns:a16="http://schemas.microsoft.com/office/drawing/2014/main" id="{6A3BFDFB-632A-FD4B-7BB7-D79D90C6CDE6}"/>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a:extLst>
                    <a:ext uri="{FF2B5EF4-FFF2-40B4-BE49-F238E27FC236}">
                      <a16:creationId xmlns:a16="http://schemas.microsoft.com/office/drawing/2014/main" id="{A410293E-EF84-A63D-84DB-9F2F07126F30}"/>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a:extLst>
                <a:ext uri="{FF2B5EF4-FFF2-40B4-BE49-F238E27FC236}">
                  <a16:creationId xmlns:a16="http://schemas.microsoft.com/office/drawing/2014/main" id="{C1A038F0-596C-E0B2-6545-A891C3E7B70E}"/>
                </a:ext>
              </a:extLst>
            </p:cNvPr>
            <p:cNvGrpSpPr/>
            <p:nvPr/>
          </p:nvGrpSpPr>
          <p:grpSpPr>
            <a:xfrm>
              <a:off x="5643425" y="4968525"/>
              <a:ext cx="439200" cy="439100"/>
              <a:chOff x="1101075" y="2142375"/>
              <a:chExt cx="439200" cy="439100"/>
            </a:xfrm>
          </p:grpSpPr>
          <p:sp>
            <p:nvSpPr>
              <p:cNvPr id="2016" name="Google Shape;2016;p49">
                <a:extLst>
                  <a:ext uri="{FF2B5EF4-FFF2-40B4-BE49-F238E27FC236}">
                    <a16:creationId xmlns:a16="http://schemas.microsoft.com/office/drawing/2014/main" id="{D8C17B8E-0EEE-EE49-1451-50F4206D7A10}"/>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a:extLst>
                  <a:ext uri="{FF2B5EF4-FFF2-40B4-BE49-F238E27FC236}">
                    <a16:creationId xmlns:a16="http://schemas.microsoft.com/office/drawing/2014/main" id="{ECA44DBB-0500-56F6-E81E-63FAE5147DC5}"/>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a:extLst>
              <a:ext uri="{FF2B5EF4-FFF2-40B4-BE49-F238E27FC236}">
                <a16:creationId xmlns:a16="http://schemas.microsoft.com/office/drawing/2014/main" id="{E1AE3F2E-A98A-BC58-9BE8-BC4D8DC052AD}"/>
              </a:ext>
            </a:extLst>
          </p:cNvPr>
          <p:cNvGrpSpPr/>
          <p:nvPr/>
        </p:nvGrpSpPr>
        <p:grpSpPr>
          <a:xfrm>
            <a:off x="774450" y="3019701"/>
            <a:ext cx="5944442" cy="134100"/>
            <a:chOff x="774450" y="3019701"/>
            <a:chExt cx="5944442" cy="134100"/>
          </a:xfrm>
        </p:grpSpPr>
        <p:sp>
          <p:nvSpPr>
            <p:cNvPr id="2019" name="Google Shape;2019;p49">
              <a:extLst>
                <a:ext uri="{FF2B5EF4-FFF2-40B4-BE49-F238E27FC236}">
                  <a16:creationId xmlns:a16="http://schemas.microsoft.com/office/drawing/2014/main" id="{FCF6F6E1-7519-522D-3BED-9A0A44AB432A}"/>
                </a:ext>
              </a:extLst>
            </p:cNvPr>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a:extLst>
                <a:ext uri="{FF2B5EF4-FFF2-40B4-BE49-F238E27FC236}">
                  <a16:creationId xmlns:a16="http://schemas.microsoft.com/office/drawing/2014/main" id="{58DA8482-5EEE-2D59-34C3-AF6B8A1AED25}"/>
                </a:ext>
              </a:extLst>
            </p:cNvPr>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a:extLst>
                <a:ext uri="{FF2B5EF4-FFF2-40B4-BE49-F238E27FC236}">
                  <a16:creationId xmlns:a16="http://schemas.microsoft.com/office/drawing/2014/main" id="{B8B60945-A210-CFA0-DEEC-9F69DAB138D7}"/>
                </a:ext>
              </a:extLst>
            </p:cNvPr>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44436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80A73-1C5E-1DF8-42BC-9B0CE051ED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98405C-7269-AC4B-2AEF-21C1D8BBA18A}"/>
              </a:ext>
            </a:extLst>
          </p:cNvPr>
          <p:cNvSpPr>
            <a:spLocks noGrp="1"/>
          </p:cNvSpPr>
          <p:nvPr>
            <p:ph type="title"/>
          </p:nvPr>
        </p:nvSpPr>
        <p:spPr>
          <a:xfrm>
            <a:off x="720001" y="263426"/>
            <a:ext cx="7607136" cy="572700"/>
          </a:xfrm>
        </p:spPr>
        <p:txBody>
          <a:bodyPr/>
          <a:lstStyle/>
          <a:p>
            <a:pPr algn="r" rtl="1"/>
            <a:r>
              <a:rPr lang="fa-IR" sz="2800">
                <a:solidFill>
                  <a:srgbClr val="C39113"/>
                </a:solidFill>
                <a:cs typeface="B Roya" panose="00000400000000000000" pitchFamily="2" charset="-78"/>
              </a:rPr>
              <a:t>تمرین: ماشین‌حساب ساده</a:t>
            </a:r>
            <a:endParaRPr lang="en-US" sz="2800">
              <a:solidFill>
                <a:srgbClr val="C39113"/>
              </a:solidFill>
              <a:cs typeface="B Roya" panose="00000400000000000000" pitchFamily="2" charset="-78"/>
            </a:endParaRPr>
          </a:p>
        </p:txBody>
      </p:sp>
      <p:sp>
        <p:nvSpPr>
          <p:cNvPr id="4" name="TextBox 3">
            <a:extLst>
              <a:ext uri="{FF2B5EF4-FFF2-40B4-BE49-F238E27FC236}">
                <a16:creationId xmlns:a16="http://schemas.microsoft.com/office/drawing/2014/main" id="{923BC0CA-EED9-E21D-3790-55AE7292F8F1}"/>
              </a:ext>
            </a:extLst>
          </p:cNvPr>
          <p:cNvSpPr txBox="1"/>
          <p:nvPr/>
        </p:nvSpPr>
        <p:spPr>
          <a:xfrm>
            <a:off x="573024" y="940534"/>
            <a:ext cx="7754113" cy="3939540"/>
          </a:xfrm>
          <a:prstGeom prst="rect">
            <a:avLst/>
          </a:prstGeom>
          <a:noFill/>
        </p:spPr>
        <p:txBody>
          <a:bodyPr wrap="square" rtlCol="0">
            <a:spAutoFit/>
          </a:bodyPr>
          <a:lstStyle/>
          <a:p>
            <a:pPr algn="r" rtl="1"/>
            <a:r>
              <a:rPr lang="fa-IR" sz="1800">
                <a:latin typeface="Cambria" panose="02040503050406030204" pitchFamily="18" charset="0"/>
                <a:ea typeface="Cambria" panose="02040503050406030204" pitchFamily="18" charset="0"/>
                <a:cs typeface="B Nazanin" panose="00000400000000000000" pitchFamily="2" charset="-78"/>
              </a:rPr>
              <a:t>برنامه‌ای بنویسید که دو عدد و یکی از چهار عمل اصلی (- + / *) را به ترتیب از کاربر دریافت کرده، نتیجه را محاسبه کند و به کاربر نشان دهد.</a:t>
            </a:r>
          </a:p>
          <a:p>
            <a:pPr algn="r" rtl="1"/>
            <a:endParaRPr lang="fa-IR" sz="1800">
              <a:latin typeface="Cambria" panose="02040503050406030204" pitchFamily="18" charset="0"/>
              <a:ea typeface="Cambria" panose="02040503050406030204" pitchFamily="18" charset="0"/>
              <a:cs typeface="B Nazanin" panose="00000400000000000000" pitchFamily="2" charset="-78"/>
            </a:endParaRPr>
          </a:p>
          <a:p>
            <a:pPr algn="r" rtl="1"/>
            <a:r>
              <a:rPr lang="fa-IR" sz="1800">
                <a:latin typeface="Cambria" panose="02040503050406030204" pitchFamily="18" charset="0"/>
                <a:ea typeface="Cambria" panose="02040503050406030204" pitchFamily="18" charset="0"/>
                <a:cs typeface="B Nazanin" panose="00000400000000000000" pitchFamily="2" charset="-78"/>
              </a:rPr>
              <a:t>مثال:</a:t>
            </a:r>
          </a:p>
          <a:p>
            <a:pPr algn="r" rtl="1"/>
            <a:endParaRPr lang="fa-IR" sz="1800">
              <a:latin typeface="Cambria" panose="02040503050406030204" pitchFamily="18" charset="0"/>
              <a:ea typeface="Cambria" panose="02040503050406030204" pitchFamily="18" charset="0"/>
              <a:cs typeface="B Nazanin" panose="00000400000000000000" pitchFamily="2" charset="-78"/>
            </a:endParaRPr>
          </a:p>
          <a:p>
            <a:pPr>
              <a:buNone/>
            </a:pPr>
            <a:r>
              <a:rPr lang="en-US" sz="2000" b="0" i="0">
                <a:solidFill>
                  <a:srgbClr val="000000"/>
                </a:solidFill>
                <a:effectLst/>
                <a:latin typeface="Gill Sans MT" panose="020B0502020104020203" pitchFamily="34" charset="0"/>
              </a:rPr>
              <a:t>Input:</a:t>
            </a:r>
          </a:p>
          <a:p>
            <a:pPr>
              <a:buNone/>
            </a:pPr>
            <a:r>
              <a:rPr lang="en-US" sz="2000" b="0" i="0">
                <a:solidFill>
                  <a:srgbClr val="000000"/>
                </a:solidFill>
                <a:effectLst/>
                <a:latin typeface="Gill Sans MT" panose="020B0502020104020203" pitchFamily="34" charset="0"/>
              </a:rPr>
              <a:t>7 </a:t>
            </a:r>
            <a:endParaRPr lang="fa-IR" sz="2000" b="0" i="0">
              <a:solidFill>
                <a:srgbClr val="000000"/>
              </a:solidFill>
              <a:effectLst/>
              <a:latin typeface="Gill Sans MT" panose="020B0502020104020203" pitchFamily="34" charset="0"/>
            </a:endParaRPr>
          </a:p>
          <a:p>
            <a:pPr>
              <a:buNone/>
            </a:pPr>
            <a:r>
              <a:rPr lang="en-US" sz="2000" b="0" i="0">
                <a:solidFill>
                  <a:srgbClr val="000000"/>
                </a:solidFill>
                <a:effectLst/>
                <a:latin typeface="Gill Sans MT" panose="020B0502020104020203" pitchFamily="34" charset="0"/>
              </a:rPr>
              <a:t>*</a:t>
            </a:r>
            <a:endParaRPr lang="fa-IR" sz="2000" b="0" i="0">
              <a:solidFill>
                <a:srgbClr val="000000"/>
              </a:solidFill>
              <a:effectLst/>
              <a:latin typeface="Gill Sans MT" panose="020B0502020104020203" pitchFamily="34" charset="0"/>
            </a:endParaRPr>
          </a:p>
          <a:p>
            <a:pPr>
              <a:buNone/>
            </a:pPr>
            <a:r>
              <a:rPr lang="en-US" sz="2000" b="0" i="0">
                <a:solidFill>
                  <a:srgbClr val="000000"/>
                </a:solidFill>
                <a:effectLst/>
                <a:latin typeface="Gill Sans MT" panose="020B0502020104020203" pitchFamily="34" charset="0"/>
              </a:rPr>
              <a:t>5</a:t>
            </a:r>
          </a:p>
          <a:p>
            <a:pPr>
              <a:buNone/>
            </a:pPr>
            <a:r>
              <a:rPr lang="en-US" sz="2000" b="0" i="0">
                <a:solidFill>
                  <a:srgbClr val="000000"/>
                </a:solidFill>
                <a:effectLst/>
                <a:latin typeface="Gill Sans MT" panose="020B0502020104020203" pitchFamily="34" charset="0"/>
              </a:rPr>
              <a:t>Output: 35</a:t>
            </a:r>
            <a:r>
              <a:rPr lang="en-US" sz="2000">
                <a:latin typeface="Gill Sans MT" panose="020B0502020104020203" pitchFamily="34" charset="0"/>
              </a:rPr>
              <a:t> </a:t>
            </a:r>
            <a:endParaRPr lang="fa-IR" sz="2000">
              <a:latin typeface="Gill Sans MT" panose="020B0502020104020203" pitchFamily="34" charset="0"/>
            </a:endParaRPr>
          </a:p>
          <a:p>
            <a:pPr>
              <a:buNone/>
            </a:pPr>
            <a:endParaRPr lang="en-US" sz="2000">
              <a:latin typeface="Gill Sans MT" panose="020B0502020104020203" pitchFamily="34" charset="0"/>
            </a:endParaRPr>
          </a:p>
          <a:p>
            <a:pPr algn="r" rtl="1">
              <a:buNone/>
            </a:pPr>
            <a:r>
              <a:rPr lang="fa-IR" sz="2000">
                <a:latin typeface="Gill Sans MT" panose="020B0502020104020203" pitchFamily="34" charset="0"/>
                <a:ea typeface="Cambria" panose="02040503050406030204" pitchFamily="18" charset="0"/>
                <a:cs typeface="B Nazanin" panose="00000400000000000000" pitchFamily="2" charset="-78"/>
              </a:rPr>
              <a:t>همچنین می‌توانید به عنوان تمرینی برای کار با </a:t>
            </a:r>
            <a:r>
              <a:rPr lang="en-US" sz="2000">
                <a:latin typeface="Gill Sans MT" panose="020B0502020104020203" pitchFamily="34" charset="0"/>
                <a:ea typeface="Cambria" panose="02040503050406030204" pitchFamily="18" charset="0"/>
                <a:cs typeface="B Nazanin" panose="00000400000000000000" pitchFamily="2" charset="-78"/>
              </a:rPr>
              <a:t>Git</a:t>
            </a:r>
            <a:r>
              <a:rPr lang="fa-IR" sz="2000">
                <a:latin typeface="Gill Sans MT" panose="020B0502020104020203" pitchFamily="34" charset="0"/>
                <a:ea typeface="Cambria" panose="02040503050406030204" pitchFamily="18" charset="0"/>
                <a:cs typeface="B Nazanin" panose="00000400000000000000" pitchFamily="2" charset="-78"/>
              </a:rPr>
              <a:t>، یک مخزن </a:t>
            </a:r>
            <a:r>
              <a:rPr lang="en-US" sz="2000">
                <a:latin typeface="Gill Sans MT" panose="020B0502020104020203" pitchFamily="34" charset="0"/>
                <a:ea typeface="Cambria" panose="02040503050406030204" pitchFamily="18" charset="0"/>
                <a:cs typeface="B Nazanin" panose="00000400000000000000" pitchFamily="2" charset="-78"/>
              </a:rPr>
              <a:t>private</a:t>
            </a:r>
            <a:r>
              <a:rPr lang="fa-IR" sz="2000">
                <a:latin typeface="Gill Sans MT" panose="020B0502020104020203" pitchFamily="34" charset="0"/>
                <a:ea typeface="Cambria" panose="02040503050406030204" pitchFamily="18" charset="0"/>
                <a:cs typeface="B Nazanin" panose="00000400000000000000" pitchFamily="2" charset="-78"/>
              </a:rPr>
              <a:t> در </a:t>
            </a:r>
            <a:r>
              <a:rPr lang="en-US" sz="2000">
                <a:latin typeface="Gill Sans MT" panose="020B0502020104020203" pitchFamily="34" charset="0"/>
                <a:ea typeface="Cambria" panose="02040503050406030204" pitchFamily="18" charset="0"/>
                <a:cs typeface="B Nazanin" panose="00000400000000000000" pitchFamily="2" charset="-78"/>
              </a:rPr>
              <a:t>GitHub</a:t>
            </a:r>
            <a:r>
              <a:rPr lang="fa-IR" sz="2000">
                <a:latin typeface="Gill Sans MT" panose="020B0502020104020203" pitchFamily="34" charset="0"/>
                <a:ea typeface="Cambria" panose="02040503050406030204" pitchFamily="18" charset="0"/>
                <a:cs typeface="B Nazanin" panose="00000400000000000000" pitchFamily="2" charset="-78"/>
              </a:rPr>
              <a:t> بسازید.</a:t>
            </a:r>
          </a:p>
          <a:p>
            <a:pPr algn="r" rtl="1">
              <a:buNone/>
            </a:pPr>
            <a:r>
              <a:rPr lang="fa-IR" sz="2000">
                <a:latin typeface="Gill Sans MT" panose="020B0502020104020203" pitchFamily="34" charset="0"/>
                <a:ea typeface="Cambria" panose="02040503050406030204" pitchFamily="18" charset="0"/>
                <a:cs typeface="B Nazanin" panose="00000400000000000000" pitchFamily="2" charset="-78"/>
              </a:rPr>
              <a:t>هر کدام از تغییرات پیاده‌سازی شده در کدتان را </a:t>
            </a:r>
            <a:r>
              <a:rPr lang="en-US" sz="2000">
                <a:latin typeface="Gill Sans MT" panose="020B0502020104020203" pitchFamily="34" charset="0"/>
                <a:ea typeface="Cambria" panose="02040503050406030204" pitchFamily="18" charset="0"/>
                <a:cs typeface="B Nazanin" panose="00000400000000000000" pitchFamily="2" charset="-78"/>
              </a:rPr>
              <a:t>commit</a:t>
            </a:r>
            <a:r>
              <a:rPr lang="fa-IR" sz="2000">
                <a:latin typeface="Gill Sans MT" panose="020B0502020104020203" pitchFamily="34" charset="0"/>
                <a:ea typeface="Cambria" panose="02040503050406030204" pitchFamily="18" charset="0"/>
                <a:cs typeface="B Nazanin" panose="00000400000000000000" pitchFamily="2" charset="-78"/>
              </a:rPr>
              <a:t> کرده و نهایتاً آن را </a:t>
            </a:r>
            <a:r>
              <a:rPr lang="en-US" sz="2000">
                <a:latin typeface="Gill Sans MT" panose="020B0502020104020203" pitchFamily="34" charset="0"/>
                <a:ea typeface="Cambria" panose="02040503050406030204" pitchFamily="18" charset="0"/>
                <a:cs typeface="B Nazanin" panose="00000400000000000000" pitchFamily="2" charset="-78"/>
              </a:rPr>
              <a:t>push</a:t>
            </a:r>
            <a:r>
              <a:rPr lang="fa-IR" sz="2000">
                <a:latin typeface="Gill Sans MT" panose="020B0502020104020203" pitchFamily="34" charset="0"/>
                <a:ea typeface="Cambria" panose="02040503050406030204" pitchFamily="18" charset="0"/>
                <a:cs typeface="B Nazanin" panose="00000400000000000000" pitchFamily="2" charset="-78"/>
              </a:rPr>
              <a:t> کنید.</a:t>
            </a:r>
          </a:p>
        </p:txBody>
      </p:sp>
    </p:spTree>
    <p:extLst>
      <p:ext uri="{BB962C8B-B14F-4D97-AF65-F5344CB8AC3E}">
        <p14:creationId xmlns:p14="http://schemas.microsoft.com/office/powerpoint/2010/main" val="1544949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8DA4509-FE73-379E-1188-3A2A7D1197E5}"/>
              </a:ext>
            </a:extLst>
          </p:cNvPr>
          <p:cNvSpPr>
            <a:spLocks noGrp="1"/>
          </p:cNvSpPr>
          <p:nvPr>
            <p:ph type="subTitle" idx="1"/>
          </p:nvPr>
        </p:nvSpPr>
        <p:spPr>
          <a:xfrm>
            <a:off x="560832" y="1038854"/>
            <a:ext cx="7866618" cy="4104645"/>
          </a:xfrm>
        </p:spPr>
        <p:txBody>
          <a:bodyPr/>
          <a:lstStyle/>
          <a:p>
            <a:pPr algn="r" rtl="1"/>
            <a:r>
              <a:rPr lang="fa-IR" sz="2000">
                <a:cs typeface="B Nazanin" panose="00000400000000000000" pitchFamily="2" charset="-78"/>
              </a:rPr>
              <a:t>داخل یک ویرایشگر متن کد را می‌نویسیم و به فرمت</a:t>
            </a:r>
            <a:r>
              <a:rPr lang="en-US" sz="2000">
                <a:cs typeface="B Nazanin" panose="00000400000000000000" pitchFamily="2" charset="-78"/>
              </a:rPr>
              <a:t>FileName.java </a:t>
            </a:r>
            <a:r>
              <a:rPr lang="fa-IR" sz="2000">
                <a:cs typeface="B Nazanin" panose="00000400000000000000" pitchFamily="2" charset="-78"/>
              </a:rPr>
              <a:t> </a:t>
            </a:r>
            <a:r>
              <a:rPr lang="fa-IR" sz="2000" dirty="0">
                <a:cs typeface="B Nazanin" panose="00000400000000000000" pitchFamily="2" charset="-78"/>
              </a:rPr>
              <a:t>آن را </a:t>
            </a:r>
            <a:r>
              <a:rPr lang="fa-IR" sz="2000">
                <a:cs typeface="B Nazanin" panose="00000400000000000000" pitchFamily="2" charset="-78"/>
              </a:rPr>
              <a:t>ذخیره می‌کنیم.</a:t>
            </a:r>
            <a:endParaRPr lang="en-US" sz="2000" dirty="0">
              <a:cs typeface="B Nazanin" panose="00000400000000000000" pitchFamily="2" charset="-78"/>
            </a:endParaRPr>
          </a:p>
          <a:p>
            <a:pPr algn="r" rtl="1"/>
            <a:r>
              <a:rPr lang="en-US" sz="2000">
                <a:cs typeface="B Nazanin" panose="00000400000000000000" pitchFamily="2" charset="-78"/>
              </a:rPr>
              <a:t>Cmd</a:t>
            </a:r>
            <a:r>
              <a:rPr lang="fa-IR" sz="2000">
                <a:cs typeface="B Nazanin" panose="00000400000000000000" pitchFamily="2" charset="-78"/>
              </a:rPr>
              <a:t> یا ترمینال</a:t>
            </a:r>
            <a:r>
              <a:rPr lang="en-US" sz="2000">
                <a:cs typeface="B Nazanin" panose="00000400000000000000" pitchFamily="2" charset="-78"/>
              </a:rPr>
              <a:t> </a:t>
            </a:r>
            <a:r>
              <a:rPr lang="fa-IR" sz="2000">
                <a:cs typeface="B Nazanin" panose="00000400000000000000" pitchFamily="2" charset="-78"/>
              </a:rPr>
              <a:t>را </a:t>
            </a:r>
            <a:r>
              <a:rPr lang="fa-IR" sz="2000" dirty="0">
                <a:cs typeface="B Nazanin" panose="00000400000000000000" pitchFamily="2" charset="-78"/>
              </a:rPr>
              <a:t>داخل فولدر مربوطه </a:t>
            </a:r>
            <a:r>
              <a:rPr lang="fa-IR" sz="2000">
                <a:cs typeface="B Nazanin" panose="00000400000000000000" pitchFamily="2" charset="-78"/>
              </a:rPr>
              <a:t>باز می‌کنیم.</a:t>
            </a:r>
          </a:p>
          <a:p>
            <a:pPr algn="r" rtl="1"/>
            <a:r>
              <a:rPr lang="fa-IR" sz="2000">
                <a:cs typeface="B Nazanin" panose="00000400000000000000" pitchFamily="2" charset="-78"/>
              </a:rPr>
              <a:t>کامندهای زیر را می‌نویسیم:</a:t>
            </a:r>
            <a:endParaRPr lang="en-US" sz="2000">
              <a:cs typeface="B Nazanin" panose="00000400000000000000" pitchFamily="2" charset="-78"/>
            </a:endParaRPr>
          </a:p>
          <a:p>
            <a:pPr marL="482600" indent="-342900" algn="r" rtl="1">
              <a:buFont typeface="Arial" panose="020B0604020202020204" pitchFamily="34" charset="0"/>
              <a:buChar char="•"/>
            </a:pPr>
            <a:r>
              <a:rPr lang="en-US" sz="2000">
                <a:cs typeface="B Nazanin" panose="00000400000000000000" pitchFamily="2" charset="-78"/>
              </a:rPr>
              <a:t>javac filename.java</a:t>
            </a:r>
            <a:r>
              <a:rPr lang="fa-IR" sz="2000">
                <a:cs typeface="B Nazanin" panose="00000400000000000000" pitchFamily="2" charset="-78"/>
              </a:rPr>
              <a:t> : با </a:t>
            </a:r>
            <a:r>
              <a:rPr lang="fa-IR" sz="2000" dirty="0">
                <a:cs typeface="B Nazanin" panose="00000400000000000000" pitchFamily="2" charset="-78"/>
              </a:rPr>
              <a:t>این کار یک فایل </a:t>
            </a:r>
            <a:r>
              <a:rPr lang="en-US" sz="2000" dirty="0" err="1">
                <a:cs typeface="B Nazanin" panose="00000400000000000000" pitchFamily="2" charset="-78"/>
              </a:rPr>
              <a:t>filename.class</a:t>
            </a:r>
            <a:r>
              <a:rPr lang="en-US" sz="2000" dirty="0">
                <a:cs typeface="B Nazanin" panose="00000400000000000000" pitchFamily="2" charset="-78"/>
              </a:rPr>
              <a:t> </a:t>
            </a:r>
            <a:r>
              <a:rPr lang="fa-IR" sz="2000" dirty="0">
                <a:cs typeface="B Nazanin" panose="00000400000000000000" pitchFamily="2" charset="-78"/>
              </a:rPr>
              <a:t> توسط کامپایلر </a:t>
            </a:r>
            <a:r>
              <a:rPr lang="fa-IR" sz="2000">
                <a:cs typeface="B Nazanin" panose="00000400000000000000" pitchFamily="2" charset="-78"/>
              </a:rPr>
              <a:t>جاوا ایجاد می‌شود. (پایان مرحله‌ی کامپایل کد). </a:t>
            </a:r>
            <a:r>
              <a:rPr lang="ar-SA" sz="2000" b="0" i="0">
                <a:solidFill>
                  <a:srgbClr val="000000"/>
                </a:solidFill>
                <a:effectLst/>
                <a:cs typeface="B Nazanin" panose="00000400000000000000" pitchFamily="2" charset="-78"/>
              </a:rPr>
              <a:t>این فایل حاوی کدهایی است که توسط ماشین مجازی جاوا </a:t>
            </a:r>
            <a:r>
              <a:rPr lang="fa-IR" sz="2000" b="0" i="0">
                <a:solidFill>
                  <a:srgbClr val="000000"/>
                </a:solidFill>
                <a:effectLst/>
                <a:cs typeface="B Nazanin" panose="00000400000000000000" pitchFamily="2" charset="-78"/>
              </a:rPr>
              <a:t>(</a:t>
            </a:r>
            <a:r>
              <a:rPr lang="en-US" sz="2000" b="0" i="0">
                <a:solidFill>
                  <a:srgbClr val="000000"/>
                </a:solidFill>
                <a:effectLst/>
                <a:cs typeface="B Nazanin" panose="00000400000000000000" pitchFamily="2" charset="-78"/>
              </a:rPr>
              <a:t>JVM</a:t>
            </a:r>
            <a:r>
              <a:rPr lang="fa-IR" sz="2000" b="0" i="0">
                <a:solidFill>
                  <a:srgbClr val="000000"/>
                </a:solidFill>
                <a:effectLst/>
                <a:cs typeface="B Nazanin" panose="00000400000000000000" pitchFamily="2" charset="-78"/>
              </a:rPr>
              <a:t>) </a:t>
            </a:r>
            <a:r>
              <a:rPr lang="ar-SA" sz="2000" b="0" i="0">
                <a:solidFill>
                  <a:srgbClr val="000000"/>
                </a:solidFill>
                <a:effectLst/>
                <a:cs typeface="B Nazanin" panose="00000400000000000000" pitchFamily="2" charset="-78"/>
              </a:rPr>
              <a:t>شناخته می</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شود و می</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تواند آنها را اجرا کند</a:t>
            </a:r>
            <a:r>
              <a:rPr lang="fa-IR" sz="2000" b="0" i="0">
                <a:solidFill>
                  <a:srgbClr val="000000"/>
                </a:solidFill>
                <a:effectLst/>
                <a:cs typeface="B Nazanin" panose="00000400000000000000" pitchFamily="2" charset="-78"/>
              </a:rPr>
              <a:t>.</a:t>
            </a:r>
            <a:r>
              <a:rPr lang="ar-SA" sz="2000">
                <a:cs typeface="B Nazanin" panose="00000400000000000000" pitchFamily="2" charset="-78"/>
              </a:rPr>
              <a:t> </a:t>
            </a:r>
            <a:br>
              <a:rPr lang="ar-SA" sz="2000">
                <a:cs typeface="B Nazanin" panose="00000400000000000000" pitchFamily="2" charset="-78"/>
              </a:rPr>
            </a:br>
            <a:endParaRPr lang="en-US" sz="2000" dirty="0">
              <a:cs typeface="B Nazanin" panose="00000400000000000000" pitchFamily="2" charset="-78"/>
            </a:endParaRPr>
          </a:p>
          <a:p>
            <a:pPr marL="482600" indent="-342900" algn="r" rtl="1">
              <a:buFont typeface="Arial" panose="020B0604020202020204" pitchFamily="34" charset="0"/>
              <a:buChar char="•"/>
            </a:pPr>
            <a:r>
              <a:rPr lang="en-US" sz="2000">
                <a:cs typeface="B Nazanin" panose="00000400000000000000" pitchFamily="2" charset="-78"/>
              </a:rPr>
              <a:t>java filename</a:t>
            </a:r>
            <a:r>
              <a:rPr lang="fa-IR" sz="2000">
                <a:cs typeface="B Nazanin" panose="00000400000000000000" pitchFamily="2" charset="-78"/>
              </a:rPr>
              <a:t> : اکنون </a:t>
            </a:r>
            <a:r>
              <a:rPr lang="fa-IR" sz="2000" dirty="0">
                <a:cs typeface="B Nazanin" panose="00000400000000000000" pitchFamily="2" charset="-78"/>
              </a:rPr>
              <a:t>با </a:t>
            </a:r>
            <a:r>
              <a:rPr lang="fa-IR" sz="2000">
                <a:cs typeface="B Nazanin" panose="00000400000000000000" pitchFamily="2" charset="-78"/>
              </a:rPr>
              <a:t>این دستور برنامه را اجرا کرده و </a:t>
            </a:r>
            <a:r>
              <a:rPr lang="fa-IR" sz="2000" dirty="0">
                <a:cs typeface="B Nazanin" panose="00000400000000000000" pitchFamily="2" charset="-78"/>
              </a:rPr>
              <a:t>خروجی را </a:t>
            </a:r>
            <a:r>
              <a:rPr lang="fa-IR" sz="2000">
                <a:cs typeface="B Nazanin" panose="00000400000000000000" pitchFamily="2" charset="-78"/>
              </a:rPr>
              <a:t>مشاهده می‌کنیم.</a:t>
            </a:r>
          </a:p>
          <a:p>
            <a:pPr marL="139700" indent="0" algn="r" rtl="1">
              <a:buNone/>
            </a:pPr>
            <a:endParaRPr lang="fa-IR" sz="2000" b="0" i="0">
              <a:solidFill>
                <a:srgbClr val="000000"/>
              </a:solidFill>
              <a:effectLst/>
              <a:cs typeface="B Nazanin" panose="00000400000000000000" pitchFamily="2" charset="-78"/>
            </a:endParaRPr>
          </a:p>
          <a:p>
            <a:pPr marL="139700" indent="0" algn="r" rtl="1">
              <a:buNone/>
            </a:pPr>
            <a:r>
              <a:rPr lang="ar-SA" sz="2000" b="0" i="0">
                <a:solidFill>
                  <a:srgbClr val="000000"/>
                </a:solidFill>
                <a:effectLst/>
                <a:cs typeface="B Nazanin" panose="00000400000000000000" pitchFamily="2" charset="-78"/>
              </a:rPr>
              <a:t>بدین ترتیب می</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توان یک برنامه</a:t>
            </a:r>
            <a:r>
              <a:rPr lang="fa-IR" sz="2000" b="0" i="0">
                <a:solidFill>
                  <a:srgbClr val="000000"/>
                </a:solidFill>
                <a:effectLst/>
                <a:cs typeface="B Nazanin" panose="00000400000000000000" pitchFamily="2" charset="-78"/>
              </a:rPr>
              <a:t>‌</a:t>
            </a:r>
            <a:r>
              <a:rPr lang="ar-SA" sz="2000" b="0" i="0">
                <a:solidFill>
                  <a:srgbClr val="000000"/>
                </a:solidFill>
                <a:effectLst/>
                <a:cs typeface="B Nazanin" panose="00000400000000000000" pitchFamily="2" charset="-78"/>
              </a:rPr>
              <a:t>ی جاوا را در ترمینال اجرا کرد</a:t>
            </a:r>
            <a:r>
              <a:rPr lang="fa-IR" sz="2000" b="0" i="0">
                <a:solidFill>
                  <a:srgbClr val="000000"/>
                </a:solidFill>
                <a:effectLst/>
                <a:cs typeface="B Nazanin" panose="00000400000000000000" pitchFamily="2" charset="-78"/>
              </a:rPr>
              <a:t>.</a:t>
            </a:r>
            <a:br>
              <a:rPr lang="ar-SA" sz="2000">
                <a:cs typeface="B Nazanin" panose="00000400000000000000" pitchFamily="2" charset="-78"/>
              </a:rPr>
            </a:br>
            <a:endParaRPr lang="en-US" sz="2000" dirty="0">
              <a:cs typeface="B Nazanin" panose="00000400000000000000" pitchFamily="2" charset="-78"/>
            </a:endParaRPr>
          </a:p>
          <a:p>
            <a:pPr marL="139700" indent="0" algn="r" rtl="1">
              <a:buNone/>
            </a:pPr>
            <a:endParaRPr lang="en-US" sz="2000" dirty="0">
              <a:cs typeface="B Nazanin" panose="00000400000000000000" pitchFamily="2" charset="-78"/>
            </a:endParaRPr>
          </a:p>
          <a:p>
            <a:pPr marL="139700" indent="0" algn="r" rtl="1">
              <a:buNone/>
            </a:pPr>
            <a:endParaRPr lang="en-US" sz="2000" dirty="0">
              <a:cs typeface="B Nazanin" panose="00000400000000000000" pitchFamily="2" charset="-78"/>
            </a:endParaRPr>
          </a:p>
        </p:txBody>
      </p:sp>
      <p:sp>
        <p:nvSpPr>
          <p:cNvPr id="3" name="Title 2">
            <a:extLst>
              <a:ext uri="{FF2B5EF4-FFF2-40B4-BE49-F238E27FC236}">
                <a16:creationId xmlns:a16="http://schemas.microsoft.com/office/drawing/2014/main" id="{FE103722-2CD5-B47C-1389-B60D6A3AF026}"/>
              </a:ext>
            </a:extLst>
          </p:cNvPr>
          <p:cNvSpPr>
            <a:spLocks noGrp="1"/>
          </p:cNvSpPr>
          <p:nvPr>
            <p:ph type="title"/>
          </p:nvPr>
        </p:nvSpPr>
        <p:spPr>
          <a:xfrm>
            <a:off x="726900" y="265059"/>
            <a:ext cx="7704000" cy="572700"/>
          </a:xfrm>
        </p:spPr>
        <p:txBody>
          <a:bodyPr/>
          <a:lstStyle/>
          <a:p>
            <a:pPr algn="r" rtl="1"/>
            <a:r>
              <a:rPr lang="fa-IR" sz="2800">
                <a:solidFill>
                  <a:srgbClr val="C39113"/>
                </a:solidFill>
                <a:cs typeface="B Roya" panose="00000400000000000000" pitchFamily="2" charset="-78"/>
              </a:rPr>
              <a:t>کامپایل و اجرای کد در ترمینال</a:t>
            </a:r>
            <a:endParaRPr lang="en-US" sz="2800">
              <a:cs typeface="B Roya" panose="00000400000000000000" pitchFamily="2" charset="-78"/>
            </a:endParaRPr>
          </a:p>
        </p:txBody>
      </p:sp>
    </p:spTree>
    <p:extLst>
      <p:ext uri="{BB962C8B-B14F-4D97-AF65-F5344CB8AC3E}">
        <p14:creationId xmlns:p14="http://schemas.microsoft.com/office/powerpoint/2010/main" val="604932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0E2E6-B45F-F3BC-7EE9-85BDC4F539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33CFAA-F308-BA61-41D2-13D1C23FD7DB}"/>
              </a:ext>
            </a:extLst>
          </p:cNvPr>
          <p:cNvSpPr>
            <a:spLocks noGrp="1"/>
          </p:cNvSpPr>
          <p:nvPr>
            <p:ph type="title"/>
          </p:nvPr>
        </p:nvSpPr>
        <p:spPr>
          <a:xfrm>
            <a:off x="726900" y="265059"/>
            <a:ext cx="7704000" cy="572700"/>
          </a:xfrm>
        </p:spPr>
        <p:txBody>
          <a:bodyPr/>
          <a:lstStyle/>
          <a:p>
            <a:pPr algn="r" rtl="1"/>
            <a:r>
              <a:rPr lang="fa-IR" sz="2800">
                <a:solidFill>
                  <a:srgbClr val="C39113"/>
                </a:solidFill>
                <a:cs typeface="B Roya" panose="00000400000000000000" pitchFamily="2" charset="-78"/>
              </a:rPr>
              <a:t>کامپایل و اجرای کد در ترمینال</a:t>
            </a:r>
            <a:endParaRPr lang="en-US" sz="2800"/>
          </a:p>
        </p:txBody>
      </p:sp>
      <p:sp>
        <p:nvSpPr>
          <p:cNvPr id="4" name="Rectangle 1">
            <a:extLst>
              <a:ext uri="{FF2B5EF4-FFF2-40B4-BE49-F238E27FC236}">
                <a16:creationId xmlns:a16="http://schemas.microsoft.com/office/drawing/2014/main" id="{FBE599D3-B723-D354-1B55-C3758257E93D}"/>
              </a:ext>
            </a:extLst>
          </p:cNvPr>
          <p:cNvSpPr>
            <a:spLocks noGrp="1" noChangeArrowheads="1"/>
          </p:cNvSpPr>
          <p:nvPr>
            <p:ph type="subTitle" idx="1"/>
          </p:nvPr>
        </p:nvSpPr>
        <p:spPr bwMode="auto">
          <a:xfrm>
            <a:off x="1834785" y="1216997"/>
            <a:ext cx="5474430" cy="116955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rgbClr val="F78C6C"/>
                </a:solidFill>
                <a:effectLst/>
                <a:latin typeface="JetBrains Mono" panose="020B0509020102050004" pitchFamily="49" charset="0"/>
              </a:rPr>
              <a:t>public </a:t>
            </a:r>
            <a:r>
              <a:rPr kumimoji="0" lang="en-US" altLang="en-US" b="0" i="1" u="none" strike="noStrike" cap="none" normalizeH="0" baseline="0">
                <a:ln>
                  <a:noFill/>
                </a:ln>
                <a:solidFill>
                  <a:srgbClr val="C792EA"/>
                </a:solidFill>
                <a:effectLst/>
                <a:latin typeface="JetBrains Mono" panose="020B0509020102050004" pitchFamily="49" charset="0"/>
              </a:rPr>
              <a:t>class </a:t>
            </a:r>
            <a:r>
              <a:rPr kumimoji="0" lang="en-US" altLang="en-US" b="0" i="0" u="none" strike="noStrike" cap="none" normalizeH="0" baseline="0">
                <a:ln>
                  <a:noFill/>
                </a:ln>
                <a:solidFill>
                  <a:srgbClr val="FFCB6B"/>
                </a:solidFill>
                <a:effectLst/>
                <a:latin typeface="JetBrains Mono" panose="020B0509020102050004" pitchFamily="49" charset="0"/>
              </a:rPr>
              <a:t>HelloWorld </a:t>
            </a:r>
            <a:r>
              <a:rPr kumimoji="0" lang="en-US" altLang="en-US" b="0" i="0" u="none" strike="noStrike" cap="none" normalizeH="0" baseline="0">
                <a:ln>
                  <a:noFill/>
                </a:ln>
                <a:solidFill>
                  <a:srgbClr val="89DDFF"/>
                </a:solidFill>
                <a:effectLst/>
                <a:latin typeface="JetBrains Mono" panose="020B0509020102050004" pitchFamily="49" charset="0"/>
              </a:rPr>
              <a:t>{</a:t>
            </a:r>
            <a:br>
              <a:rPr kumimoji="0" lang="en-US" altLang="en-US" b="0" i="0" u="none" strike="noStrike" cap="none" normalizeH="0" baseline="0">
                <a:ln>
                  <a:noFill/>
                </a:ln>
                <a:solidFill>
                  <a:srgbClr val="89DDFF"/>
                </a:solidFill>
                <a:effectLst/>
                <a:latin typeface="JetBrains Mono" panose="020B0509020102050004" pitchFamily="49" charset="0"/>
              </a:rPr>
            </a:br>
            <a:r>
              <a:rPr kumimoji="0" lang="en-US" altLang="en-US" b="0" i="0" u="none" strike="noStrike" cap="none" normalizeH="0" baseline="0">
                <a:ln>
                  <a:noFill/>
                </a:ln>
                <a:solidFill>
                  <a:srgbClr val="89DDFF"/>
                </a:solidFill>
                <a:effectLst/>
                <a:latin typeface="JetBrains Mono" panose="020B0509020102050004" pitchFamily="49" charset="0"/>
              </a:rPr>
              <a:t>    </a:t>
            </a:r>
            <a:r>
              <a:rPr kumimoji="0" lang="en-US" altLang="en-US" b="0" i="1" u="none" strike="noStrike" cap="none" normalizeH="0" baseline="0">
                <a:ln>
                  <a:noFill/>
                </a:ln>
                <a:solidFill>
                  <a:srgbClr val="F78C6C"/>
                </a:solidFill>
                <a:effectLst/>
                <a:latin typeface="JetBrains Mono" panose="020B0509020102050004" pitchFamily="49" charset="0"/>
              </a:rPr>
              <a:t>public </a:t>
            </a:r>
            <a:r>
              <a:rPr kumimoji="0" lang="en-US" altLang="en-US" b="0" i="1" u="none" strike="noStrike" cap="none" normalizeH="0" baseline="0">
                <a:ln>
                  <a:noFill/>
                </a:ln>
                <a:solidFill>
                  <a:srgbClr val="C792EA"/>
                </a:solidFill>
                <a:effectLst/>
                <a:latin typeface="JetBrains Mono" panose="020B0509020102050004" pitchFamily="49" charset="0"/>
              </a:rPr>
              <a:t>static </a:t>
            </a:r>
            <a:r>
              <a:rPr kumimoji="0" lang="en-US" altLang="en-US" b="0" i="1" u="none" strike="noStrike" cap="none" normalizeH="0" baseline="0">
                <a:ln>
                  <a:noFill/>
                </a:ln>
                <a:solidFill>
                  <a:srgbClr val="FFCB6B"/>
                </a:solidFill>
                <a:effectLst/>
                <a:latin typeface="JetBrains Mono" panose="020B0509020102050004" pitchFamily="49" charset="0"/>
              </a:rPr>
              <a:t>void </a:t>
            </a:r>
            <a:r>
              <a:rPr kumimoji="0" lang="en-US" altLang="en-US" b="0" i="0" u="none" strike="noStrike" cap="none" normalizeH="0" baseline="0">
                <a:ln>
                  <a:noFill/>
                </a:ln>
                <a:solidFill>
                  <a:srgbClr val="82AAFF"/>
                </a:solidFill>
                <a:effectLst/>
                <a:latin typeface="JetBrains Mono" panose="020B0509020102050004" pitchFamily="49" charset="0"/>
              </a:rPr>
              <a:t>main </a:t>
            </a:r>
            <a:r>
              <a:rPr kumimoji="0" lang="en-US" altLang="en-US" b="0" i="0" u="none" strike="noStrike" cap="none" normalizeH="0" baseline="0">
                <a:ln>
                  <a:noFill/>
                </a:ln>
                <a:solidFill>
                  <a:srgbClr val="89DDFF"/>
                </a:solidFill>
                <a:effectLst/>
                <a:latin typeface="JetBrains Mono" panose="020B0509020102050004" pitchFamily="49" charset="0"/>
              </a:rPr>
              <a:t>(</a:t>
            </a:r>
            <a:r>
              <a:rPr kumimoji="0" lang="en-US" altLang="en-US" b="0" i="0" u="none" strike="noStrike" cap="none" normalizeH="0" baseline="0">
                <a:ln>
                  <a:noFill/>
                </a:ln>
                <a:solidFill>
                  <a:srgbClr val="FFCB6B"/>
                </a:solidFill>
                <a:effectLst/>
                <a:latin typeface="JetBrains Mono" panose="020B0509020102050004" pitchFamily="49" charset="0"/>
              </a:rPr>
              <a:t>String</a:t>
            </a:r>
            <a:r>
              <a:rPr kumimoji="0" lang="en-US" altLang="en-US" b="0" i="0" u="none" strike="noStrike" cap="none" normalizeH="0" baseline="0">
                <a:ln>
                  <a:noFill/>
                </a:ln>
                <a:solidFill>
                  <a:srgbClr val="89DDFF"/>
                </a:solidFill>
                <a:effectLst/>
                <a:latin typeface="JetBrains Mono" panose="020B0509020102050004" pitchFamily="49" charset="0"/>
              </a:rPr>
              <a:t>[] </a:t>
            </a:r>
            <a:r>
              <a:rPr kumimoji="0" lang="en-US" altLang="en-US" b="0" i="0" u="none" strike="noStrike" cap="none" normalizeH="0" baseline="0">
                <a:ln>
                  <a:noFill/>
                </a:ln>
                <a:solidFill>
                  <a:srgbClr val="F78C6C"/>
                </a:solidFill>
                <a:effectLst/>
                <a:latin typeface="JetBrains Mono" panose="020B0509020102050004" pitchFamily="49" charset="0"/>
              </a:rPr>
              <a:t>args</a:t>
            </a:r>
            <a:r>
              <a:rPr kumimoji="0" lang="en-US" altLang="en-US" b="0" i="0" u="none" strike="noStrike" cap="none" normalizeH="0" baseline="0">
                <a:ln>
                  <a:noFill/>
                </a:ln>
                <a:solidFill>
                  <a:srgbClr val="89DDFF"/>
                </a:solidFill>
                <a:effectLst/>
                <a:latin typeface="JetBrains Mono" panose="020B0509020102050004" pitchFamily="49" charset="0"/>
              </a:rPr>
              <a:t>){</a:t>
            </a:r>
            <a:br>
              <a:rPr kumimoji="0" lang="en-US" altLang="en-US" b="0" i="0" u="none" strike="noStrike" cap="none" normalizeH="0" baseline="0">
                <a:ln>
                  <a:noFill/>
                </a:ln>
                <a:solidFill>
                  <a:srgbClr val="89DDFF"/>
                </a:solidFill>
                <a:effectLst/>
                <a:latin typeface="JetBrains Mono" panose="020B0509020102050004" pitchFamily="49" charset="0"/>
              </a:rPr>
            </a:br>
            <a:r>
              <a:rPr kumimoji="0" lang="en-US" altLang="en-US" b="0" i="0" u="none" strike="noStrike" cap="none" normalizeH="0" baseline="0">
                <a:ln>
                  <a:noFill/>
                </a:ln>
                <a:solidFill>
                  <a:srgbClr val="89DDFF"/>
                </a:solidFill>
                <a:effectLst/>
                <a:latin typeface="JetBrains Mono" panose="020B0509020102050004" pitchFamily="49" charset="0"/>
              </a:rPr>
              <a:t>        </a:t>
            </a:r>
            <a:r>
              <a:rPr kumimoji="0" lang="en-US" altLang="en-US" b="0" i="0" u="none" strike="noStrike" cap="none" normalizeH="0" baseline="0">
                <a:ln>
                  <a:noFill/>
                </a:ln>
                <a:solidFill>
                  <a:srgbClr val="FFCB6B"/>
                </a:solidFill>
                <a:effectLst/>
                <a:latin typeface="JetBrains Mono" panose="020B0509020102050004" pitchFamily="49" charset="0"/>
              </a:rPr>
              <a:t>System</a:t>
            </a:r>
            <a:r>
              <a:rPr kumimoji="0" lang="en-US" altLang="en-US" b="0" i="0" u="none" strike="noStrike" cap="none" normalizeH="0" baseline="0">
                <a:ln>
                  <a:noFill/>
                </a:ln>
                <a:solidFill>
                  <a:srgbClr val="89DDFF"/>
                </a:solidFill>
                <a:effectLst/>
                <a:latin typeface="JetBrains Mono" panose="020B0509020102050004" pitchFamily="49" charset="0"/>
              </a:rPr>
              <a:t>.</a:t>
            </a:r>
            <a:r>
              <a:rPr kumimoji="0" lang="en-US" altLang="en-US" b="1" i="1" u="none" strike="noStrike" cap="none" normalizeH="0" baseline="0">
                <a:ln>
                  <a:noFill/>
                </a:ln>
                <a:solidFill>
                  <a:srgbClr val="EEFFFF"/>
                </a:solidFill>
                <a:effectLst/>
                <a:latin typeface="JetBrains Mono" panose="020B0509020102050004" pitchFamily="49" charset="0"/>
              </a:rPr>
              <a:t>out</a:t>
            </a:r>
            <a:r>
              <a:rPr kumimoji="0" lang="en-US" altLang="en-US" b="0" i="0" u="none" strike="noStrike" cap="none" normalizeH="0" baseline="0">
                <a:ln>
                  <a:noFill/>
                </a:ln>
                <a:solidFill>
                  <a:srgbClr val="89DDFF"/>
                </a:solidFill>
                <a:effectLst/>
                <a:latin typeface="JetBrains Mono" panose="020B0509020102050004" pitchFamily="49" charset="0"/>
              </a:rPr>
              <a:t>.</a:t>
            </a:r>
            <a:r>
              <a:rPr kumimoji="0" lang="en-US" altLang="en-US" b="0" i="0" u="none" strike="noStrike" cap="none" normalizeH="0" baseline="0">
                <a:ln>
                  <a:noFill/>
                </a:ln>
                <a:solidFill>
                  <a:srgbClr val="82AAFF"/>
                </a:solidFill>
                <a:effectLst/>
                <a:latin typeface="JetBrains Mono" panose="020B0509020102050004" pitchFamily="49" charset="0"/>
              </a:rPr>
              <a:t>println</a:t>
            </a:r>
            <a:r>
              <a:rPr kumimoji="0" lang="en-US" altLang="en-US" b="0" i="0" u="none" strike="noStrike" cap="none" normalizeH="0" baseline="0">
                <a:ln>
                  <a:noFill/>
                </a:ln>
                <a:solidFill>
                  <a:srgbClr val="89DDFF"/>
                </a:solidFill>
                <a:effectLst/>
                <a:latin typeface="JetBrains Mono" panose="020B0509020102050004" pitchFamily="49" charset="0"/>
              </a:rPr>
              <a:t>(</a:t>
            </a:r>
            <a:r>
              <a:rPr kumimoji="0" lang="en-US" altLang="en-US" b="0" i="0" u="none" strike="noStrike" cap="none" normalizeH="0" baseline="0">
                <a:ln>
                  <a:noFill/>
                </a:ln>
                <a:solidFill>
                  <a:srgbClr val="C3E88D"/>
                </a:solidFill>
                <a:effectLst/>
                <a:latin typeface="JetBrains Mono" panose="020B0509020102050004" pitchFamily="49" charset="0"/>
              </a:rPr>
              <a:t>"Hello World"</a:t>
            </a:r>
            <a:r>
              <a:rPr kumimoji="0" lang="en-US" altLang="en-US" b="0" i="0" u="none" strike="noStrike" cap="none" normalizeH="0" baseline="0">
                <a:ln>
                  <a:noFill/>
                </a:ln>
                <a:solidFill>
                  <a:srgbClr val="89DDFF"/>
                </a:solidFill>
                <a:effectLst/>
                <a:latin typeface="JetBrains Mono" panose="020B0509020102050004" pitchFamily="49" charset="0"/>
              </a:rPr>
              <a:t>);</a:t>
            </a:r>
            <a:br>
              <a:rPr kumimoji="0" lang="en-US" altLang="en-US" b="0" i="0" u="none" strike="noStrike" cap="none" normalizeH="0" baseline="0">
                <a:ln>
                  <a:noFill/>
                </a:ln>
                <a:solidFill>
                  <a:srgbClr val="89DDFF"/>
                </a:solidFill>
                <a:effectLst/>
                <a:latin typeface="JetBrains Mono" panose="020B0509020102050004" pitchFamily="49" charset="0"/>
              </a:rPr>
            </a:br>
            <a:r>
              <a:rPr kumimoji="0" lang="en-US" altLang="en-US" b="0" i="0" u="none" strike="noStrike" cap="none" normalizeH="0" baseline="0">
                <a:ln>
                  <a:noFill/>
                </a:ln>
                <a:solidFill>
                  <a:srgbClr val="89DDFF"/>
                </a:solidFill>
                <a:effectLst/>
                <a:latin typeface="JetBrains Mono" panose="020B0509020102050004" pitchFamily="49" charset="0"/>
              </a:rPr>
              <a:t>    }</a:t>
            </a:r>
            <a:br>
              <a:rPr kumimoji="0" lang="en-US" altLang="en-US" b="0" i="0" u="none" strike="noStrike" cap="none" normalizeH="0" baseline="0">
                <a:ln>
                  <a:noFill/>
                </a:ln>
                <a:solidFill>
                  <a:srgbClr val="89DDFF"/>
                </a:solidFill>
                <a:effectLst/>
                <a:latin typeface="JetBrains Mono" panose="020B0509020102050004" pitchFamily="49" charset="0"/>
              </a:rPr>
            </a:br>
            <a:r>
              <a:rPr kumimoji="0" lang="en-US" altLang="en-US" b="0" i="0" u="none" strike="noStrike" cap="none" normalizeH="0" baseline="0">
                <a:ln>
                  <a:noFill/>
                </a:ln>
                <a:solidFill>
                  <a:srgbClr val="89DDFF"/>
                </a:solidFill>
                <a:effectLst/>
                <a:latin typeface="JetBrains Mono" panose="020B0509020102050004" pitchFamily="49" charset="0"/>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D79622A4-6DD1-B622-F2EF-864B6A29BC6F}"/>
              </a:ext>
            </a:extLst>
          </p:cNvPr>
          <p:cNvSpPr>
            <a:spLocks noChangeArrowheads="1"/>
          </p:cNvSpPr>
          <p:nvPr/>
        </p:nvSpPr>
        <p:spPr bwMode="auto">
          <a:xfrm>
            <a:off x="1834785" y="2765786"/>
            <a:ext cx="5474430" cy="30777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3CEE3"/>
                </a:solidFill>
                <a:effectLst/>
                <a:latin typeface="JetBrains Mono" panose="020B0509020102050004" pitchFamily="49" charset="0"/>
              </a:rPr>
              <a:t>javac HelloWorld</a:t>
            </a:r>
            <a:r>
              <a:rPr kumimoji="0" lang="en-US" altLang="en-US" b="0" i="0" u="none" strike="noStrike" cap="none" normalizeH="0" baseline="0">
                <a:ln>
                  <a:noFill/>
                </a:ln>
                <a:solidFill>
                  <a:srgbClr val="89DDFF"/>
                </a:solidFill>
                <a:effectLst/>
                <a:latin typeface="JetBrains Mono" panose="020B0509020102050004" pitchFamily="49" charset="0"/>
              </a:rPr>
              <a:t>.</a:t>
            </a:r>
            <a:r>
              <a:rPr kumimoji="0" lang="en-US" altLang="en-US" b="0" i="0" u="none" strike="noStrike" cap="none" normalizeH="0" baseline="0">
                <a:ln>
                  <a:noFill/>
                </a:ln>
                <a:solidFill>
                  <a:srgbClr val="C3CEE3"/>
                </a:solidFill>
                <a:effectLst/>
                <a:latin typeface="JetBrains Mono" panose="020B0509020102050004" pitchFamily="49" charset="0"/>
              </a:rPr>
              <a:t>java</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5C1F8A1B-C7D3-F3E4-65E5-698749A0BC47}"/>
              </a:ext>
            </a:extLst>
          </p:cNvPr>
          <p:cNvSpPr>
            <a:spLocks noChangeArrowheads="1"/>
          </p:cNvSpPr>
          <p:nvPr/>
        </p:nvSpPr>
        <p:spPr bwMode="auto">
          <a:xfrm>
            <a:off x="1834785" y="3602224"/>
            <a:ext cx="5474430" cy="30777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3CEE3"/>
                </a:solidFill>
                <a:effectLst/>
                <a:latin typeface="JetBrains Mono" panose="020B0509020102050004" pitchFamily="49" charset="0"/>
              </a:rPr>
              <a:t>java HelloWorld</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6832757"/>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4575</Words>
  <Application>Microsoft Office PowerPoint</Application>
  <PresentationFormat>On-screen Show (16:9)</PresentationFormat>
  <Paragraphs>323</Paragraphs>
  <Slides>75</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75</vt:i4>
      </vt:variant>
    </vt:vector>
  </HeadingPairs>
  <TitlesOfParts>
    <vt:vector size="91" baseType="lpstr">
      <vt:lpstr>A Iranian Sans</vt:lpstr>
      <vt:lpstr>Cambria</vt:lpstr>
      <vt:lpstr>B Roya</vt:lpstr>
      <vt:lpstr>Gill Sans MT</vt:lpstr>
      <vt:lpstr>Segoe UI Variable Small</vt:lpstr>
      <vt:lpstr>Wingdings</vt:lpstr>
      <vt:lpstr>B Nazanin</vt:lpstr>
      <vt:lpstr>IBM Plex Mono</vt:lpstr>
      <vt:lpstr>Roboto Condensed Light</vt:lpstr>
      <vt:lpstr>Open Sans</vt:lpstr>
      <vt:lpstr>JetBrains Mono</vt:lpstr>
      <vt:lpstr>Verdana</vt:lpstr>
      <vt:lpstr>Poppins</vt:lpstr>
      <vt:lpstr>B Zar</vt:lpstr>
      <vt:lpstr>Arial</vt:lpstr>
      <vt:lpstr>Introduction to Coding Workshop by Slidesgo</vt:lpstr>
      <vt:lpstr>    کارگاه برنامه نویسی پیشرفته دستورکار1 </vt:lpstr>
      <vt:lpstr>مقدمه</vt:lpstr>
      <vt:lpstr>آشنایی باJVM, JRE  و JDK</vt:lpstr>
      <vt:lpstr>آشنایی با JVM, JRE و JDK</vt:lpstr>
      <vt:lpstr>آشنایی باJVM, JRE  و JDK</vt:lpstr>
      <vt:lpstr>آشنایی با JVM, JRE و JDK</vt:lpstr>
      <vt:lpstr>کامپایل و اجرای کد در ترمینال</vt:lpstr>
      <vt:lpstr>کامپایل و اجرای کد در ترمینال</vt:lpstr>
      <vt:lpstr>کامپایل و اجرای کد در ترمینال</vt:lpstr>
      <vt:lpstr>Compile and run in terminal</vt:lpstr>
      <vt:lpstr>کامپایل و اجرای کد در ترمینال</vt:lpstr>
      <vt:lpstr>آشنایی با سینتکس پایه Java</vt:lpstr>
      <vt:lpstr>شرط‌ها و تصمیم‌گیری</vt:lpstr>
      <vt:lpstr>شرط‌ها و تصمیم‌گیری</vt:lpstr>
      <vt:lpstr>Switch case </vt:lpstr>
      <vt:lpstr>Switch case </vt:lpstr>
      <vt:lpstr>Enhanced Switch</vt:lpstr>
      <vt:lpstr>Ternary statement </vt:lpstr>
      <vt:lpstr>حلقه‌ها</vt:lpstr>
      <vt:lpstr>for Loop</vt:lpstr>
      <vt:lpstr>for-each Loop</vt:lpstr>
      <vt:lpstr>while Loop</vt:lpstr>
      <vt:lpstr>do-while Loop</vt:lpstr>
      <vt:lpstr>Data Types</vt:lpstr>
      <vt:lpstr>Data Types</vt:lpstr>
      <vt:lpstr>Data Types</vt:lpstr>
      <vt:lpstr>Data Types</vt:lpstr>
      <vt:lpstr>Data Types</vt:lpstr>
      <vt:lpstr>String</vt:lpstr>
      <vt:lpstr>نام‌گذاری متغیرها</vt:lpstr>
      <vt:lpstr>camelCase</vt:lpstr>
      <vt:lpstr>PascalCase</vt:lpstr>
      <vt:lpstr>چند نکته</vt:lpstr>
      <vt:lpstr>دریافت ورودی</vt:lpstr>
      <vt:lpstr>کلاس Scanner</vt:lpstr>
      <vt:lpstr>استفاده از Scanner</vt:lpstr>
      <vt:lpstr>متد های Scanner</vt:lpstr>
      <vt:lpstr>متد های Scanner</vt:lpstr>
      <vt:lpstr>نکته</vt:lpstr>
      <vt:lpstr>نکته</vt:lpstr>
      <vt:lpstr>Version control system</vt:lpstr>
      <vt:lpstr>Version control system</vt:lpstr>
      <vt:lpstr>دسته‌بندی Version control system</vt:lpstr>
      <vt:lpstr>دسته‌بندی Version control system</vt:lpstr>
      <vt:lpstr>Area ها در گیت</vt:lpstr>
      <vt:lpstr>Area ها در گیت</vt:lpstr>
      <vt:lpstr>شروع کار با Git و GitHub</vt:lpstr>
      <vt:lpstr>ساخت مخزن GitHub</vt:lpstr>
      <vt:lpstr>ساخت مخزن GitHub</vt:lpstr>
      <vt:lpstr>ساخت مخزن GitHub</vt:lpstr>
      <vt:lpstr>ساخت مخزن GitHub</vt:lpstr>
      <vt:lpstr>ساخت مخزن Git (Local)</vt:lpstr>
      <vt:lpstr>ساخت مخزن Git (Local)</vt:lpstr>
      <vt:lpstr>git status</vt:lpstr>
      <vt:lpstr>git add</vt:lpstr>
      <vt:lpstr>git add</vt:lpstr>
      <vt:lpstr>git commit</vt:lpstr>
      <vt:lpstr>commit message</vt:lpstr>
      <vt:lpstr>git log</vt:lpstr>
      <vt:lpstr>git log</vt:lpstr>
      <vt:lpstr>git push</vt:lpstr>
      <vt:lpstr>git push</vt:lpstr>
      <vt:lpstr>git push</vt:lpstr>
      <vt:lpstr>git push</vt:lpstr>
      <vt:lpstr>git pull</vt:lpstr>
      <vt:lpstr>.gitignore</vt:lpstr>
      <vt:lpstr>.gitignore</vt:lpstr>
      <vt:lpstr>.gitignore</vt:lpstr>
      <vt:lpstr>شاخه‌ها در گیت</vt:lpstr>
      <vt:lpstr>شاخه‌ها در گیت</vt:lpstr>
      <vt:lpstr>نحوه‌ی کار با شاخه‌ها </vt:lpstr>
      <vt:lpstr>نحوه‌ی کار با شاخه‌ها </vt:lpstr>
      <vt:lpstr>شاخه‌ی اولیه</vt:lpstr>
      <vt:lpstr>تمرین</vt:lpstr>
      <vt:lpstr>تمرین: ماشین‌حساب ساده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Coding Workshop</dc:title>
  <dc:creator>amir abbas Entezari</dc:creator>
  <cp:lastModifiedBy>Alireza Atharifard</cp:lastModifiedBy>
  <cp:revision>72</cp:revision>
  <dcterms:modified xsi:type="dcterms:W3CDTF">2025-03-19T13:01:02Z</dcterms:modified>
</cp:coreProperties>
</file>